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8" r:id="rId2"/>
    <p:sldId id="257" r:id="rId3"/>
    <p:sldId id="268" r:id="rId4"/>
    <p:sldId id="260" r:id="rId5"/>
    <p:sldId id="266" r:id="rId6"/>
    <p:sldId id="264" r:id="rId7"/>
    <p:sldId id="267" r:id="rId8"/>
    <p:sldId id="263" r:id="rId9"/>
    <p:sldId id="262" r:id="rId10"/>
    <p:sldId id="265" r:id="rId11"/>
    <p:sldId id="277" r:id="rId12"/>
    <p:sldId id="270" r:id="rId13"/>
    <p:sldId id="271" r:id="rId14"/>
    <p:sldId id="269" r:id="rId15"/>
    <p:sldId id="272" r:id="rId16"/>
    <p:sldId id="273" r:id="rId17"/>
    <p:sldId id="275" r:id="rId18"/>
    <p:sldId id="276" r:id="rId19"/>
    <p:sldId id="274" r:id="rId20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vní část" id="{06F8758F-B11C-4A18-B279-DBE6CA0CF699}">
          <p14:sldIdLst>
            <p14:sldId id="258"/>
            <p14:sldId id="257"/>
            <p14:sldId id="268"/>
            <p14:sldId id="260"/>
            <p14:sldId id="266"/>
            <p14:sldId id="264"/>
            <p14:sldId id="267"/>
            <p14:sldId id="263"/>
            <p14:sldId id="262"/>
            <p14:sldId id="265"/>
            <p14:sldId id="277"/>
          </p14:sldIdLst>
        </p14:section>
        <p14:section name="První fotka" id="{5F44F62E-4D97-4135-A40C-17F87D6084D7}">
          <p14:sldIdLst>
            <p14:sldId id="270"/>
          </p14:sldIdLst>
        </p14:section>
        <p14:section name="Druhá fotka" id="{5BF5B69F-BA2F-4F2F-9AAF-3BC0A1BC9AF6}">
          <p14:sldIdLst>
            <p14:sldId id="271"/>
          </p14:sldIdLst>
        </p14:section>
        <p14:section name="Třetí fotka" id="{3F18A1D0-117D-4E84-8BBC-EC7D32DA4AC2}">
          <p14:sldIdLst>
            <p14:sldId id="269"/>
            <p14:sldId id="272"/>
            <p14:sldId id="273"/>
            <p14:sldId id="275"/>
            <p14:sldId id="276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BB5D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4" autoAdjust="0"/>
    <p:restoredTop sz="79325" autoAdjust="0"/>
  </p:normalViewPr>
  <p:slideViewPr>
    <p:cSldViewPr snapToGrid="0">
      <p:cViewPr varScale="1">
        <p:scale>
          <a:sx n="68" d="100"/>
          <a:sy n="68" d="100"/>
        </p:scale>
        <p:origin x="1219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28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openxmlformats.org/officeDocument/2006/relationships/customXml" Target="../customXml/item2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70.png>
</file>

<file path=ppt/media/image18.png>
</file>

<file path=ppt/media/image180.pn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230.png>
</file>

<file path=ppt/media/image24.png>
</file>

<file path=ppt/media/image25.gif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jpg>
</file>

<file path=ppt/media/image33.gif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17D00-7877-4491-BC92-7A1B7F4D8ED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D23B8-8067-42A5-BB1C-2753237BA9E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12849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737387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Vektorová grafika se používá v reklamních studiích a agenturách, pro sazbu, tvorbu ilustrací, diagramů, ornamentů, či grafů a samozřejmě také logotypů a fontů. 2D animace vytvořené pomocí vektorů se využívají v reklamách a spotech. Výsledné video je pouze rastrovanou vektorovou grafikou.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 průmyslu se hojně používá pro konstrukční a profesionální návrhářské systémy, např. architektonické a jiné CAD, grafické a kartografické systémy.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Architekti využívají vektorovou grafiku při navrhování dispozice stavby dle nárysu, bokorysu a půdorysu s tím, že mohou navržené objekty obohatit o texturu, světlo a kameru a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vyrenderovat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navrženou scénu ve 3D.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Obdobně pracují i jiné 3D programy (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Cinema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4D, 3ds Max,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Blender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Všechny moderní 3D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renderovací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programy využívají rozšíření z 2D vektorových grafických technik. Vektory pro svou zobrazovací jednoduchost dobře slouží i v nemocničních (Magnetická rezonance) a specializovaných systémech.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Podpora vektorové grafiky byla také implementována do všech moderních webových prohlížečů, a to v již zmíněném formátu SVG. HTML5 dokonce umožňuje vložit kód souboru ve formátu SVG přímo do kódu html stránky. Je velmi oblíbené využívat SVG soubory v kombinaci s CSS3 k animování objektů, které nejsou náročné na výkon.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0089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Vektorová grafika se používá v reklamních studiích a agenturách, pro sazbu, tvorbu ilustrací, diagramů, ornamentů, či grafů a samozřejmě také logotypů a fontů. 2D animace vytvořené pomocí vektorů se využívají v reklamách a spotech. Výsledné video je pouze rastrovanou vektorovou grafikou.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 průmyslu se hojně používá pro konstrukční a profesionální návrhářské systémy, např. architektonické a jiné CAD, grafické a kartografické systémy.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Architekti využívají vektorovou grafiku při navrhování dispozice stavby dle nárysu, bokorysu a půdorysu s tím, že mohou navržené objekty obohatit o texturu, světlo a kameru a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vyrenderovat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navrženou scénu ve 3D.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Obdobně pracují i jiné 3D programy (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Cinema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4D, 3ds Max,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Blender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Všechny moderní 3D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renderovací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programy využívají rozšíření z 2D vektorových grafických technik. Vektory pro svou zobrazovací jednoduchost dobře slouží i v nemocničních (Magnetická rezonance) a specializovaných systémech.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Podpora vektorové grafiky byla také implementována do všech moderních webových prohlížečů, a to v již zmíněném formátu SVG. HTML5 dokonce umožňuje vložit kód souboru ve formátu SVG přímo do kódu html stránky. Je velmi oblíbené využívat SVG soubory v kombinaci s CSS3 k animování objektů, které nejsou náročné na výkon.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570512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Vektorová grafika se používá v reklamních studiích a agenturách, pro sazbu, tvorbu ilustrací, diagramů, ornamentů, či grafů a samozřejmě také logotypů a fontů. 2D animace vytvořené pomocí vektorů se využívají v reklamách a spotech. Výsledné video je pouze rastrovanou vektorovou grafikou.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 průmyslu se hojně používá pro konstrukční a profesionální návrhářské systémy, např. architektonické a jiné CAD, grafické a kartografické systémy.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Architekti využívají vektorovou grafiku při navrhování dispozice stavby dle nárysu, bokorysu a půdorysu s tím, že mohou navržené objekty obohatit o texturu, světlo a kameru a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vyrenderovat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navrženou scénu ve 3D.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Obdobně pracují i jiné 3D programy (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Cinema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4D, 3ds Max,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Blender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Všechny moderní 3D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renderovací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programy využívají rozšíření z 2D vektorových grafických technik. Vektory pro svou zobrazovací jednoduchost dobře slouží i v nemocničních (Magnetická rezonance) a specializovaných systémech.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Podpora vektorové grafiky byla také implementována do všech moderních webových prohlížečů, a to v již zmíněném formátu SVG. HTML5 dokonce umožňuje vložit kód souboru ve formátu SVG přímo do kódu html stránky. Je velmi oblíbené využívat SVG soubory v kombinaci s CSS3 k animování objektů, které nejsou náročné na výkon.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074261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Vektorová grafika se používá v reklamních studiích a agenturách, pro sazbu, tvorbu ilustrací, diagramů, ornamentů, či grafů a samozřejmě také logotypů a fontů. 2D animace vytvořené pomocí vektorů se využívají v reklamách a spotech. Výsledné video je pouze rastrovanou vektorovou grafikou.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 průmyslu se hojně používá pro konstrukční a profesionální návrhářské systémy, např. architektonické a jiné CAD, grafické a kartografické systémy.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Architekti využívají vektorovou grafiku při navrhování dispozice stavby dle nárysu, bokorysu a půdorysu s tím, že mohou navržené objekty obohatit o texturu, světlo a kameru a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vyrenderovat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navrženou scénu ve 3D.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Obdobně pracují i jiné 3D programy (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Cinema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4D, 3ds Max,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Blender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Všechny moderní 3D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renderovací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programy využívají rozšíření z 2D vektorových grafických technik. Vektory pro svou zobrazovací jednoduchost dobře slouží i v nemocničních (Magnetická rezonance) a specializovaných systémech.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Podpora vektorové grafiky byla také implementována do všech moderních webových prohlížečů, a to v již zmíněném formátu SVG. HTML5 dokonce umožňuje vložit kód souboru ve formátu SVG přímo do kódu html stránky. Je velmi oblíbené využívat SVG soubory v kombinaci s CSS3 k animování objektů, které nejsou náročné na výkon.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18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182046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Vektorová grafika se používá v reklamních studiích a agenturách, pro sazbu, tvorbu ilustrací, diagramů, ornamentů, či grafů a samozřejmě také logotypů a fontů. 2D animace vytvořené pomocí vektorů se využívají v reklamách a spotech. Výsledné video je pouze rastrovanou vektorovou grafikou.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 průmyslu se hojně používá pro konstrukční a profesionální návrhářské systémy, např. architektonické a jiné CAD, grafické a kartografické systémy.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Architekti využívají vektorovou grafiku při navrhování dispozice stavby dle nárysu, bokorysu a půdorysu s tím, že mohou navržené objekty obohatit o texturu, světlo a kameru a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vyrenderovat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navrženou scénu ve 3D.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Obdobně pracují i jiné 3D programy (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Cinema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4D, 3ds Max,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Blender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Všechny moderní 3D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renderovací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programy využívají rozšíření z 2D vektorových grafických technik. Vektory pro svou zobrazovací jednoduchost dobře slouží i v nemocničních (Magnetická rezonance) a specializovaných systémech.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Podpora vektorové grafiky byla také implementována do všech moderních webových prohlížečů, a to v již zmíněném formátu SVG. HTML5 dokonce umožňuje vložit kód souboru ve formátu SVG přímo do kódu html stránky. Je velmi oblíbené využívat SVG soubory v kombinaci s CSS3 k animování objektů, které nejsou náročné na výkon.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19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75375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81176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cs-CZ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81448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02095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0"/>
              </a:spcAft>
            </a:pPr>
            <a:endParaRPr lang="cs-CZ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2474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0223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51584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cs-CZ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41801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Vektorová grafika se používá v reklamních studiích a agenturách, pro sazbu, tvorbu ilustrací, diagramů, ornamentů, či grafů a samozřejmě také logotypů a fontů. 2D animace vytvořené pomocí vektorů se využívají v reklamách a spotech. Výsledné video je pouze rastrovanou vektorovou grafikou.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 průmyslu se hojně používá pro konstrukční a profesionální návrhářské systémy, např. architektonické a jiné CAD, grafické a kartografické systémy.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Architekti využívají vektorovou grafiku při navrhování dispozice stavby dle nárysu, bokorysu a půdorysu s tím, že mohou navržené objekty obohatit o texturu, světlo a kameru a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vyrenderovat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navrženou scénu ve 3D.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Obdobně pracují i jiné 3D programy (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Cinema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4D, 3ds Max,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Blender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Všechny moderní 3D </a:t>
            </a:r>
            <a:r>
              <a:rPr lang="cs-CZ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renderovací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programy využívají rozšíření z 2D vektorových grafických technik. Vektory pro svou zobrazovací jednoduchost dobře slouží i v nemocničních (Magnetická rezonance) a specializovaných systémech.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Podpora vektorové grafiky byla také implementována do všech moderních webových prohlížečů, a to v již zmíněném formátu SVG. HTML5 dokonce umožňuje vložit kód souboru ve formátu SVG přímo do kódu html stránky. Je velmi oblíbené využívat SVG soubory v kombinaci s CSS3 k animování objektů, které nejsou náročné na výkon.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BD23B8-8067-42A5-BB1C-2753237BA9E4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08891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A7C2DF5-5FEE-4451-933B-EA728303A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49CD18D-B2E1-4D5C-8A48-ECC18DF2EA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51A56C5-12E2-4F2C-AAE2-B003D813C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8CC62D1-D85A-47A3-A607-EDEA46C31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FEBC6D3-118E-4269-90B0-5C893B53E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93136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4BB0389-2AF0-4DF7-B42D-AFBF5FDE6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C373D819-8917-4E47-9A30-5627F1ADC0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A484F6C-EC99-49D1-9C3C-C90B7F5DD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688C1FA-5F97-46E2-96DB-AC8CB7E02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55386E8-0CC7-4D4F-897B-C33C3F653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6559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A6F22501-B24D-46D7-920F-A6E0345BB4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85A59436-3E44-488D-B39C-9E85F314A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5A8CF58-76BD-4C0E-BCC2-CC1F73233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76970E3-885C-4F6D-AA5E-3BD1A99FC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1B7C2A1-43CC-4139-A214-960F79FDD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67951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E88F4A4-D7DB-426C-8EB1-3D355FB09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62CE528-7A46-4104-B39B-55503CEA9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1FF7C07F-DB06-4CAE-9F63-20C4E55F3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76EF9BF-8486-4AA2-A724-592BA5AB2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8E47E22-E782-4B58-B26D-0D3BCBF4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26716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DF5E202-1CA5-4C97-915F-EE102D7BB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07D3624-447D-41B5-8A1E-AC9518998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5F4779D-083C-4FFF-BCE9-B9010B439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CC4E3D-AFBF-4DAC-8323-90F281592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1FEB736-BCDB-4AB8-9D6C-3132C7D4F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93624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777F5CD-FFF9-4DE1-8FDE-53A654E3D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2851401-42E9-424F-B704-12B694008D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7F909C1-0CCA-425C-B0EE-32F8123EF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BA1EB59-3FF1-410D-85F4-124A8983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FC7AAF02-DB34-4C78-85B8-F3B4CA59E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3F9DEDF4-2631-4F4C-9B2E-A50761AC8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99669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8888C6B-3967-47EB-AD7B-3A5C4F3E5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22803B8-78CF-441E-934D-5107621BC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F4FA1FB-25F9-455E-B5A4-9BD715643D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BB3ABD8B-B40D-4454-AAE2-5F0DEE66F5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B28640A3-3E7C-4BD7-A634-B119C8FF56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33BFFE88-31A8-4935-85CF-E4CA25176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14D7C00E-2346-4755-B4D0-B6E95F9B7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DDB62382-C73C-47D1-9DB0-BA0A9557B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633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3117E27-560A-4BEC-AAAD-DA429C6B1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0B3C3D7B-4BBC-48E4-A646-7BBC125DF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00F7BE94-23E3-4E09-AE56-7066CEEE0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1934251C-C671-4517-8E9F-BA5456D1B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41207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CDB76616-99FF-4AFB-8D0A-E098BBEE8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DD10D50B-F09D-4AB1-84E2-C5CA5FCA3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88200D7C-AFA5-466C-9D5A-9658959F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9186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9204C0C-FA56-47FC-A0D9-93CBA0837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56C7ADB-C8F9-4BC5-9598-50EC2704A2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FE8A868-1750-487F-B1D8-59FB653FAA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1B33938B-08CE-4A4F-93A7-F0DC9C3EB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AF28308-8709-4E3A-87B6-03CF2F67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E8E5C3B-A65C-4505-97C6-F634A7AD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36978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10E8606-1CD9-4BD3-B651-AFD060FED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08202515-01DF-4CE0-BB08-2085DD4FF5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1749C14D-3056-4540-ADB6-773FDAEA0F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1D5CE087-62D3-483F-9EE2-606BA0C51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4BCFB2BD-A61C-4BB5-8122-EEB2CBFCC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C11915FE-E91D-4C66-BDD6-CB204D55A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98830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80278606-22CC-4AB3-89A4-D1D9EC367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75D8A2D-190F-4F13-98B2-BA558ED8B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F5E011E-96D3-44A3-881B-835DBEEAE6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5B590-57C2-459E-AACB-CB84ACE6DAE3}" type="datetimeFigureOut">
              <a:rPr lang="cs-CZ" smtClean="0"/>
              <a:t>18.01.2021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7B2ABA2-798E-42C6-B242-46B306461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CA0EBFF-7499-4A4B-8A56-7E688B518A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15DA5-5C28-482A-AE81-8BD5FF12257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51221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.png"/><Relationship Id="rId7" Type="http://schemas.openxmlformats.org/officeDocument/2006/relationships/image" Target="../media/image2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4.xml"/><Relationship Id="rId5" Type="http://schemas.openxmlformats.org/officeDocument/2006/relationships/image" Target="../media/image23.png"/><Relationship Id="rId4" Type="http://schemas.openxmlformats.org/officeDocument/2006/relationships/image" Target="../media/image3.png"/><Relationship Id="rId9" Type="http://schemas.openxmlformats.org/officeDocument/2006/relationships/image" Target="../media/image25.gi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cs.wikipedia.org/wiki/Vektorov%C3%A1_grafika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wikisofia.cz/wiki/Vektorov%C3%A1_grafika" TargetMode="Externa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aturitavkapse.4fan.cz/1-vektorova-grafika-tvorba-zakladnich-objektu-barvy/" TargetMode="External"/><Relationship Id="rId5" Type="http://schemas.openxmlformats.org/officeDocument/2006/relationships/hyperlink" Target="https://www.vladimirmatula.zjihlavy.cz/vektorova-grafika/" TargetMode="External"/><Relationship Id="rId10" Type="http://schemas.openxmlformats.org/officeDocument/2006/relationships/hyperlink" Target="https://www.youtube.com/watch?app=desktop&amp;v=uSKpP8QFNfQ&amp;ab_channel=GRAFIXS" TargetMode="External"/><Relationship Id="rId4" Type="http://schemas.openxmlformats.org/officeDocument/2006/relationships/hyperlink" Target="http://gymst.wz.cz/referaty/20a.pdf" TargetMode="External"/><Relationship Id="rId9" Type="http://schemas.openxmlformats.org/officeDocument/2006/relationships/hyperlink" Target="https://www.youtube.com/watch?app=desktop&amp;v=0SKBc8dITo8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7" Type="http://schemas.openxmlformats.org/officeDocument/2006/relationships/image" Target="../media/image18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3.xml"/><Relationship Id="rId5" Type="http://schemas.openxmlformats.org/officeDocument/2006/relationships/image" Target="../media/image18.png"/><Relationship Id="rId4" Type="http://schemas.openxmlformats.org/officeDocument/2006/relationships/image" Target="../media/image17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>
            <a:extLst>
              <a:ext uri="{FF2B5EF4-FFF2-40B4-BE49-F238E27FC236}">
                <a16:creationId xmlns:a16="http://schemas.microsoft.com/office/drawing/2014/main" id="{4BB807EA-87EF-47CD-9555-DD033D2D7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0689"/>
            <a:ext cx="9144000" cy="2387600"/>
          </a:xfrm>
        </p:spPr>
        <p:txBody>
          <a:bodyPr/>
          <a:lstStyle/>
          <a:p>
            <a:r>
              <a:rPr lang="cs-CZ" dirty="0">
                <a:latin typeface="Teko SemiBold" panose="02000000000000000000" pitchFamily="2" charset="-18"/>
                <a:cs typeface="Teko SemiBold" panose="02000000000000000000" pitchFamily="2" charset="-18"/>
              </a:rPr>
              <a:t>Vektorová grafika</a:t>
            </a:r>
          </a:p>
        </p:txBody>
      </p:sp>
      <p:sp>
        <p:nvSpPr>
          <p:cNvPr id="5" name="Podnadpis 4">
            <a:extLst>
              <a:ext uri="{FF2B5EF4-FFF2-40B4-BE49-F238E27FC236}">
                <a16:creationId xmlns:a16="http://schemas.microsoft.com/office/drawing/2014/main" id="{719DC4B2-E25B-4D9D-877B-4A686E6755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622" y="6124354"/>
            <a:ext cx="8222513" cy="601902"/>
          </a:xfrm>
        </p:spPr>
        <p:txBody>
          <a:bodyPr>
            <a:normAutofit/>
          </a:bodyPr>
          <a:lstStyle/>
          <a:p>
            <a:pPr algn="l"/>
            <a:r>
              <a:rPr lang="cs-CZ" sz="2800" dirty="0">
                <a:latin typeface="Teko Light" panose="02000000000000000000" pitchFamily="2" charset="-18"/>
                <a:cs typeface="Teko Light" panose="02000000000000000000" pitchFamily="2" charset="-18"/>
              </a:rPr>
              <a:t>Stuchlík Jakub </a:t>
            </a:r>
            <a:r>
              <a:rPr lang="cs-CZ" sz="1400" dirty="0">
                <a:solidFill>
                  <a:srgbClr val="7030A0"/>
                </a:solidFill>
                <a:latin typeface="Teko Light" panose="02000000000000000000" pitchFamily="2" charset="-18"/>
                <a:cs typeface="Teko Light" panose="02000000000000000000" pitchFamily="2" charset="-18"/>
              </a:rPr>
              <a:t>&amp;</a:t>
            </a:r>
            <a:r>
              <a:rPr lang="cs-CZ" sz="2800" dirty="0">
                <a:latin typeface="Teko Light" panose="02000000000000000000" pitchFamily="2" charset="-18"/>
                <a:cs typeface="Teko Light" panose="02000000000000000000" pitchFamily="2" charset="-18"/>
              </a:rPr>
              <a:t> Petr Proněk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C00384D6-F7FF-4E9A-BF7B-75ECBDE04A17}"/>
              </a:ext>
            </a:extLst>
          </p:cNvPr>
          <p:cNvSpPr txBox="1"/>
          <p:nvPr/>
        </p:nvSpPr>
        <p:spPr>
          <a:xfrm>
            <a:off x="645042" y="3429000"/>
            <a:ext cx="10901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Maturitní téma</a:t>
            </a:r>
          </a:p>
        </p:txBody>
      </p:sp>
    </p:spTree>
    <p:extLst>
      <p:ext uri="{BB962C8B-B14F-4D97-AF65-F5344CB8AC3E}">
        <p14:creationId xmlns:p14="http://schemas.microsoft.com/office/powerpoint/2010/main" val="2488825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>
            <a:extLst>
              <a:ext uri="{FF2B5EF4-FFF2-40B4-BE49-F238E27FC236}">
                <a16:creationId xmlns:a16="http://schemas.microsoft.com/office/drawing/2014/main" id="{C9185613-CCC1-423C-81C2-D1E3926C6CCC}"/>
              </a:ext>
            </a:extLst>
          </p:cNvPr>
          <p:cNvSpPr txBox="1">
            <a:spLocks/>
          </p:cNvSpPr>
          <p:nvPr/>
        </p:nvSpPr>
        <p:spPr>
          <a:xfrm>
            <a:off x="838200" y="102855"/>
            <a:ext cx="10515600" cy="13255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dirty="0">
                <a:solidFill>
                  <a:schemeClr val="bg1"/>
                </a:solidFill>
                <a:latin typeface="Teko SemiBold" panose="02000000000000000000" pitchFamily="2" charset="-18"/>
                <a:cs typeface="Teko SemiBold" panose="02000000000000000000" pitchFamily="2" charset="-18"/>
              </a:rPr>
              <a:t>Využití</a:t>
            </a:r>
          </a:p>
        </p:txBody>
      </p:sp>
      <p:sp>
        <p:nvSpPr>
          <p:cNvPr id="5" name="Zástupný obsah 2">
            <a:extLst>
              <a:ext uri="{FF2B5EF4-FFF2-40B4-BE49-F238E27FC236}">
                <a16:creationId xmlns:a16="http://schemas.microsoft.com/office/drawing/2014/main" id="{8AC7A6E8-423E-42D1-947D-BB30957C57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cs-CZ" sz="3600" dirty="0">
                <a:latin typeface="Teko SemiBold" panose="02000000000000000000" pitchFamily="2" charset="-18"/>
                <a:cs typeface="Teko SemiBold" panose="02000000000000000000" pitchFamily="2" charset="-18"/>
              </a:rPr>
              <a:t>Používá se pro tvorbu:</a:t>
            </a:r>
            <a:endParaRPr lang="en-US" sz="3600" dirty="0">
              <a:latin typeface="Teko SemiBold" panose="02000000000000000000" pitchFamily="2" charset="-18"/>
              <a:cs typeface="Teko SemiBold" panose="02000000000000000000" pitchFamily="2" charset="-18"/>
            </a:endParaRPr>
          </a:p>
          <a:p>
            <a:pPr lvl="1">
              <a:buBlip>
                <a:blip r:embed="rId4"/>
              </a:buBlip>
            </a:pPr>
            <a:r>
              <a:rPr lang="cs-CZ" sz="3200" dirty="0">
                <a:latin typeface="Teko Light" panose="02000000000000000000" pitchFamily="2" charset="-18"/>
                <a:cs typeface="Teko Light" panose="02000000000000000000" pitchFamily="2" charset="-18"/>
              </a:rPr>
              <a:t>Ilustrací, diagramů, ornamentů či grafů</a:t>
            </a:r>
          </a:p>
          <a:p>
            <a:pPr lvl="1">
              <a:buBlip>
                <a:blip r:embed="rId4"/>
              </a:buBlip>
            </a:pPr>
            <a:r>
              <a:rPr lang="cs-CZ" sz="3200" dirty="0">
                <a:latin typeface="Teko Light" panose="02000000000000000000" pitchFamily="2" charset="-18"/>
                <a:cs typeface="Teko Light" panose="02000000000000000000" pitchFamily="2" charset="-18"/>
              </a:rPr>
              <a:t>Logotypů a fontů</a:t>
            </a:r>
          </a:p>
          <a:p>
            <a:pPr lvl="1">
              <a:buBlip>
                <a:blip r:embed="rId4"/>
              </a:buBlip>
            </a:pPr>
            <a:r>
              <a:rPr lang="cs-CZ" sz="3200" dirty="0">
                <a:latin typeface="Teko Light" panose="02000000000000000000" pitchFamily="2" charset="-18"/>
                <a:cs typeface="Teko Light" panose="02000000000000000000" pitchFamily="2" charset="-18"/>
              </a:rPr>
              <a:t>Animací</a:t>
            </a:r>
          </a:p>
          <a:p>
            <a:pPr lvl="1">
              <a:buBlip>
                <a:blip r:embed="rId4"/>
              </a:buBlip>
            </a:pPr>
            <a:endParaRPr lang="cs-CZ" sz="3200" dirty="0"/>
          </a:p>
          <a:p>
            <a:pPr marL="0" indent="0">
              <a:buNone/>
            </a:pPr>
            <a:endParaRPr lang="cs-CZ" dirty="0"/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21" name="Náhled oddílu 20">
                <a:extLst>
                  <a:ext uri="{FF2B5EF4-FFF2-40B4-BE49-F238E27FC236}">
                    <a16:creationId xmlns:a16="http://schemas.microsoft.com/office/drawing/2014/main" id="{5B46220C-C600-46B5-86EB-2B19CCD98FD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32934928"/>
                  </p:ext>
                </p:extLst>
              </p:nvPr>
            </p:nvGraphicFramePr>
            <p:xfrm>
              <a:off x="368209" y="3945894"/>
              <a:ext cx="4961221" cy="2790687"/>
            </p:xfrm>
            <a:graphic>
              <a:graphicData uri="http://schemas.microsoft.com/office/powerpoint/2016/sectionzoom">
                <psez:sectionZm>
                  <psez:sectionZmObj sectionId="{3F18A1D0-117D-4E84-8BBC-EC7D32DA4AC2}">
                    <psez:zmPr id="{9ADCE3B9-04A6-45A4-8AEE-D25984B7177D}" transitionDur="1000" showBg="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961221" cy="2790687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21" name="Náhled oddílu 20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5B46220C-C600-46B5-86EB-2B19CCD98F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8209" y="3945894"/>
                <a:ext cx="4961221" cy="2790687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Obrázek 12">
            <a:extLst>
              <a:ext uri="{FF2B5EF4-FFF2-40B4-BE49-F238E27FC236}">
                <a16:creationId xmlns:a16="http://schemas.microsoft.com/office/drawing/2014/main" id="{D5A65C58-D57D-416A-BA78-7891350DB9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59438" y="4159924"/>
            <a:ext cx="2139014" cy="2143384"/>
          </a:xfrm>
          <a:prstGeom prst="rect">
            <a:avLst/>
          </a:prstGeom>
        </p:spPr>
      </p:pic>
      <p:pic>
        <p:nvPicPr>
          <p:cNvPr id="15" name="Obrázek 14" descr="Obsah obrázku text&#10;&#10;Popis byl vytvořen automaticky">
            <a:extLst>
              <a:ext uri="{FF2B5EF4-FFF2-40B4-BE49-F238E27FC236}">
                <a16:creationId xmlns:a16="http://schemas.microsoft.com/office/drawing/2014/main" id="{29B861C1-8C4C-4C76-9091-B40A13E0ED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563" y="4001294"/>
            <a:ext cx="3280861" cy="246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70366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>
            <a:extLst>
              <a:ext uri="{FF2B5EF4-FFF2-40B4-BE49-F238E27FC236}">
                <a16:creationId xmlns:a16="http://schemas.microsoft.com/office/drawing/2014/main" id="{60A86E82-7DF8-483E-B464-F307263E4CF4}"/>
              </a:ext>
            </a:extLst>
          </p:cNvPr>
          <p:cNvSpPr txBox="1">
            <a:spLocks/>
          </p:cNvSpPr>
          <p:nvPr/>
        </p:nvSpPr>
        <p:spPr>
          <a:xfrm>
            <a:off x="457200" y="133547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sz="32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reflection blurRad="6350" stA="20000" endPos="45000" dir="5400000" sy="-100000" algn="bl" rotWithShape="0"/>
                </a:effectLst>
                <a:latin typeface="Teko SemiBold" panose="02000000000000000000" pitchFamily="2" charset="-18"/>
                <a:cs typeface="Teko SemiBold" panose="02000000000000000000" pitchFamily="2" charset="-18"/>
              </a:rPr>
              <a:t>Zdroje:</a:t>
            </a:r>
          </a:p>
        </p:txBody>
      </p:sp>
      <p:sp>
        <p:nvSpPr>
          <p:cNvPr id="5" name="Zástupný obsah 2">
            <a:extLst>
              <a:ext uri="{FF2B5EF4-FFF2-40B4-BE49-F238E27FC236}">
                <a16:creationId xmlns:a16="http://schemas.microsoft.com/office/drawing/2014/main" id="{18FDB424-DC89-4DBD-BC94-3943B4AA5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dirty="0">
                <a:latin typeface="Teko Light" panose="02000000000000000000" pitchFamily="2" charset="-18"/>
                <a:cs typeface="Teko Light" panose="02000000000000000000" pitchFamily="2" charset="-18"/>
              </a:rPr>
              <a:t>Literatura: </a:t>
            </a:r>
          </a:p>
          <a:p>
            <a:pPr>
              <a:buBlip>
                <a:blip r:embed="rId3"/>
              </a:buBlip>
            </a:pPr>
            <a:r>
              <a:rPr lang="cs-CZ" sz="2200" dirty="0">
                <a:latin typeface="Teko Light" panose="02000000000000000000" pitchFamily="2" charset="-18"/>
                <a:cs typeface="Teko Light" panose="02000000000000000000" pitchFamily="2" charset="-18"/>
                <a:hlinkClick r:id="rId4"/>
              </a:rPr>
              <a:t>http://gymst.wz.cz/referaty/20a.pdf</a:t>
            </a:r>
            <a:endParaRPr lang="cs-CZ" sz="22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Blip>
                <a:blip r:embed="rId3"/>
              </a:buBlip>
            </a:pPr>
            <a:r>
              <a:rPr lang="cs-CZ" sz="2200" dirty="0">
                <a:latin typeface="Teko Light" panose="02000000000000000000" pitchFamily="2" charset="-18"/>
                <a:cs typeface="Teko Light" panose="02000000000000000000" pitchFamily="2" charset="-18"/>
                <a:hlinkClick r:id="rId5"/>
              </a:rPr>
              <a:t>https://www.vladimirmatula.zjihlavy.cz/vektorova-grafika/</a:t>
            </a:r>
            <a:endParaRPr lang="cs-CZ" sz="22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Blip>
                <a:blip r:embed="rId3"/>
              </a:buBlip>
            </a:pPr>
            <a:r>
              <a:rPr lang="cs-CZ" sz="2200" dirty="0">
                <a:latin typeface="Teko Light" panose="02000000000000000000" pitchFamily="2" charset="-18"/>
                <a:cs typeface="Teko Light" panose="02000000000000000000" pitchFamily="2" charset="-18"/>
                <a:hlinkClick r:id="rId6"/>
              </a:rPr>
              <a:t>http://maturitavkapse.4fan.cz/1-vektorova-grafika-tvorba-zakladnich-objektu-barvy/</a:t>
            </a:r>
            <a:endParaRPr lang="cs-CZ" sz="22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Blip>
                <a:blip r:embed="rId3"/>
              </a:buBlip>
            </a:pPr>
            <a:r>
              <a:rPr lang="cs-CZ" sz="2200" dirty="0">
                <a:latin typeface="Teko Light" panose="02000000000000000000" pitchFamily="2" charset="-18"/>
                <a:cs typeface="Teko Light" panose="02000000000000000000" pitchFamily="2" charset="-18"/>
                <a:hlinkClick r:id="rId7"/>
              </a:rPr>
              <a:t>https://wikisofia.cz/wiki/Vektorov%C3%A1_grafika</a:t>
            </a:r>
            <a:endParaRPr lang="cs-CZ" sz="22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Blip>
                <a:blip r:embed="rId3"/>
              </a:buBlip>
            </a:pPr>
            <a:r>
              <a:rPr lang="cs-CZ" sz="2200" dirty="0">
                <a:latin typeface="Teko Light" panose="02000000000000000000" pitchFamily="2" charset="-18"/>
                <a:cs typeface="Teko Light" panose="02000000000000000000" pitchFamily="2" charset="-18"/>
                <a:hlinkClick r:id="rId8"/>
              </a:rPr>
              <a:t>https://cs.wikipedia.org/wiki/Vektorov%C3%A1_grafika</a:t>
            </a:r>
            <a:endParaRPr lang="cs-CZ" sz="22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 marL="0" indent="0">
              <a:buNone/>
            </a:pPr>
            <a:r>
              <a:rPr lang="cs-CZ" dirty="0">
                <a:latin typeface="Teko Light" panose="02000000000000000000" pitchFamily="2" charset="-18"/>
                <a:cs typeface="Teko Light" panose="02000000000000000000" pitchFamily="2" charset="-18"/>
              </a:rPr>
              <a:t>Videa:</a:t>
            </a:r>
          </a:p>
          <a:p>
            <a:pPr>
              <a:buBlip>
                <a:blip r:embed="rId3"/>
              </a:buBlip>
            </a:pPr>
            <a:r>
              <a:rPr lang="cs-CZ" sz="2200" dirty="0">
                <a:latin typeface="Teko Light" panose="02000000000000000000" pitchFamily="2" charset="-18"/>
                <a:cs typeface="Teko Light" panose="02000000000000000000" pitchFamily="2" charset="-18"/>
                <a:hlinkClick r:id="rId9"/>
              </a:rPr>
              <a:t>https://www.youtube.com/watch?app=desktop&amp;v=0SKBc8dITo8</a:t>
            </a:r>
            <a:endParaRPr lang="cs-CZ" sz="22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Blip>
                <a:blip r:embed="rId3"/>
              </a:buBlip>
            </a:pPr>
            <a:r>
              <a:rPr lang="cs-CZ" sz="2200" dirty="0">
                <a:latin typeface="Teko Light" panose="02000000000000000000" pitchFamily="2" charset="-18"/>
                <a:cs typeface="Teko Light" panose="02000000000000000000" pitchFamily="2" charset="-18"/>
                <a:hlinkClick r:id="rId10"/>
              </a:rPr>
              <a:t>https://www.youtube.com/watch?app=desktop&amp;v=uSKpP8QFNfQ&amp;ab_channel=GRAFIXS</a:t>
            </a:r>
            <a:endParaRPr lang="cs-CZ" sz="22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Blip>
                <a:blip r:embed="rId3"/>
              </a:buBlip>
            </a:pPr>
            <a:endParaRPr lang="cs-CZ" sz="18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45B5DE46-932E-4E9B-8531-263B1DBE5053}"/>
              </a:ext>
            </a:extLst>
          </p:cNvPr>
          <p:cNvSpPr txBox="1"/>
          <p:nvPr/>
        </p:nvSpPr>
        <p:spPr>
          <a:xfrm>
            <a:off x="9499600" y="1564015"/>
            <a:ext cx="2452916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cs-CZ" sz="2800" dirty="0">
                <a:solidFill>
                  <a:schemeClr val="bg1"/>
                </a:solidFill>
                <a:latin typeface="Teko SemiBold" panose="02000000000000000000" pitchFamily="2" charset="-18"/>
                <a:cs typeface="Teko SemiBold" panose="02000000000000000000" pitchFamily="2" charset="-18"/>
              </a:rPr>
              <a:t>Vektorová grafika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6225EB24-EB32-485D-9150-0E29C2B6FEDB}"/>
              </a:ext>
            </a:extLst>
          </p:cNvPr>
          <p:cNvSpPr txBox="1"/>
          <p:nvPr/>
        </p:nvSpPr>
        <p:spPr>
          <a:xfrm>
            <a:off x="9594243" y="2248330"/>
            <a:ext cx="2263625" cy="96949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 defTabSz="720000">
              <a:lnSpc>
                <a:spcPct val="85000"/>
              </a:lnSpc>
            </a:pPr>
            <a:r>
              <a:rPr lang="cs-CZ" sz="2400" dirty="0">
                <a:solidFill>
                  <a:schemeClr val="bg1"/>
                </a:solidFill>
                <a:latin typeface="Teko Light" panose="02000000000000000000" pitchFamily="2" charset="-18"/>
                <a:cs typeface="Teko Light" panose="02000000000000000000" pitchFamily="2" charset="-18"/>
              </a:rPr>
              <a:t>Petr Proněk </a:t>
            </a:r>
          </a:p>
          <a:p>
            <a:pPr algn="ctr" defTabSz="720000">
              <a:lnSpc>
                <a:spcPct val="85000"/>
              </a:lnSpc>
            </a:pPr>
            <a:r>
              <a:rPr lang="cs-CZ" dirty="0">
                <a:solidFill>
                  <a:schemeClr val="bg1"/>
                </a:solidFill>
                <a:latin typeface="Teko Light" panose="02000000000000000000" pitchFamily="2" charset="-18"/>
                <a:cs typeface="Teko Light" panose="02000000000000000000" pitchFamily="2" charset="-18"/>
              </a:rPr>
              <a:t>a </a:t>
            </a:r>
          </a:p>
          <a:p>
            <a:pPr algn="ctr" defTabSz="720000">
              <a:lnSpc>
                <a:spcPct val="85000"/>
              </a:lnSpc>
            </a:pPr>
            <a:r>
              <a:rPr lang="cs-CZ" sz="2400" dirty="0">
                <a:solidFill>
                  <a:schemeClr val="bg1"/>
                </a:solidFill>
                <a:latin typeface="Teko Light" panose="02000000000000000000" pitchFamily="2" charset="-18"/>
                <a:cs typeface="Teko Light" panose="02000000000000000000" pitchFamily="2" charset="-18"/>
              </a:rPr>
              <a:t>Jakub Stuchlík</a:t>
            </a:r>
          </a:p>
        </p:txBody>
      </p:sp>
      <p:cxnSp>
        <p:nvCxnSpPr>
          <p:cNvPr id="9" name="Přímá spojnice 8">
            <a:extLst>
              <a:ext uri="{FF2B5EF4-FFF2-40B4-BE49-F238E27FC236}">
                <a16:creationId xmlns:a16="http://schemas.microsoft.com/office/drawing/2014/main" id="{AF56A138-9D00-4C43-B250-3EDACE0EBCE4}"/>
              </a:ext>
            </a:extLst>
          </p:cNvPr>
          <p:cNvCxnSpPr/>
          <p:nvPr/>
        </p:nvCxnSpPr>
        <p:spPr>
          <a:xfrm>
            <a:off x="9401023" y="2087235"/>
            <a:ext cx="265006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58211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 descr="Obsah obrázku text, vektorová grafika, klipart&#10;&#10;Popis byl vytvořen automaticky">
            <a:extLst>
              <a:ext uri="{FF2B5EF4-FFF2-40B4-BE49-F238E27FC236}">
                <a16:creationId xmlns:a16="http://schemas.microsoft.com/office/drawing/2014/main" id="{64C416B8-3AAB-402C-A3FA-147907855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880" y="897750"/>
            <a:ext cx="9000000" cy="5062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2818346D-EC76-4A5F-8E24-874E605B46D1}"/>
              </a:ext>
            </a:extLst>
          </p:cNvPr>
          <p:cNvSpPr txBox="1"/>
          <p:nvPr/>
        </p:nvSpPr>
        <p:spPr>
          <a:xfrm>
            <a:off x="1535880" y="5960250"/>
            <a:ext cx="7328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000" i="1" dirty="0">
                <a:solidFill>
                  <a:schemeClr val="bg1">
                    <a:lumMod val="65000"/>
                  </a:schemeClr>
                </a:solidFill>
                <a:latin typeface="Teko Light" panose="02000000000000000000" pitchFamily="2" charset="-18"/>
                <a:cs typeface="Teko Light" panose="02000000000000000000" pitchFamily="2" charset="-18"/>
              </a:rPr>
              <a:t>Zdroj: www.youtube.com</a:t>
            </a:r>
          </a:p>
        </p:txBody>
      </p:sp>
    </p:spTree>
    <p:extLst>
      <p:ext uri="{BB962C8B-B14F-4D97-AF65-F5344CB8AC3E}">
        <p14:creationId xmlns:p14="http://schemas.microsoft.com/office/powerpoint/2010/main" val="1216324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 descr="Obsah obrázku text&#10;&#10;Popis byl vytvořen automaticky">
            <a:extLst>
              <a:ext uri="{FF2B5EF4-FFF2-40B4-BE49-F238E27FC236}">
                <a16:creationId xmlns:a16="http://schemas.microsoft.com/office/drawing/2014/main" id="{497E712E-09BD-45BD-B376-1421CE28AE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00" y="897750"/>
            <a:ext cx="9000000" cy="5062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B0B13636-08B8-450C-83CE-F702DAF635CD}"/>
              </a:ext>
            </a:extLst>
          </p:cNvPr>
          <p:cNvSpPr txBox="1"/>
          <p:nvPr/>
        </p:nvSpPr>
        <p:spPr>
          <a:xfrm>
            <a:off x="1596000" y="5960250"/>
            <a:ext cx="7328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000" i="1" dirty="0">
                <a:solidFill>
                  <a:schemeClr val="bg1">
                    <a:lumMod val="65000"/>
                  </a:schemeClr>
                </a:solidFill>
                <a:latin typeface="Teko Light" panose="02000000000000000000" pitchFamily="2" charset="-18"/>
                <a:cs typeface="Teko Light" panose="02000000000000000000" pitchFamily="2" charset="-18"/>
              </a:rPr>
              <a:t>Zdroj: www.youtube.com</a:t>
            </a:r>
          </a:p>
        </p:txBody>
      </p:sp>
    </p:spTree>
    <p:extLst>
      <p:ext uri="{BB962C8B-B14F-4D97-AF65-F5344CB8AC3E}">
        <p14:creationId xmlns:p14="http://schemas.microsoft.com/office/powerpoint/2010/main" val="376370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ázek 10">
            <a:extLst>
              <a:ext uri="{FF2B5EF4-FFF2-40B4-BE49-F238E27FC236}">
                <a16:creationId xmlns:a16="http://schemas.microsoft.com/office/drawing/2014/main" id="{71EA1498-B05D-4F8E-928F-934CC6EE0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985" y="184"/>
            <a:ext cx="6852029" cy="685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93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 descr="Obsah obrázku text, monitor, černá&#10;&#10;Popis byl vytvořen automaticky">
            <a:extLst>
              <a:ext uri="{FF2B5EF4-FFF2-40B4-BE49-F238E27FC236}">
                <a16:creationId xmlns:a16="http://schemas.microsoft.com/office/drawing/2014/main" id="{329D2A64-9A2A-4FB9-B310-25CC40CC9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00" y="897750"/>
            <a:ext cx="9000000" cy="5062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A3322953-4910-4814-9E85-7E196D1A1D6C}"/>
              </a:ext>
            </a:extLst>
          </p:cNvPr>
          <p:cNvSpPr txBox="1"/>
          <p:nvPr/>
        </p:nvSpPr>
        <p:spPr>
          <a:xfrm>
            <a:off x="1596000" y="5960250"/>
            <a:ext cx="7328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000" i="1" dirty="0">
                <a:solidFill>
                  <a:schemeClr val="bg1">
                    <a:lumMod val="65000"/>
                  </a:schemeClr>
                </a:solidFill>
                <a:latin typeface="Teko Light" panose="02000000000000000000" pitchFamily="2" charset="-18"/>
                <a:cs typeface="Teko Light" panose="02000000000000000000" pitchFamily="2" charset="-18"/>
              </a:rPr>
              <a:t>Zdroj:  www.autodesk.cz</a:t>
            </a:r>
          </a:p>
        </p:txBody>
      </p:sp>
    </p:spTree>
    <p:extLst>
      <p:ext uri="{BB962C8B-B14F-4D97-AF65-F5344CB8AC3E}">
        <p14:creationId xmlns:p14="http://schemas.microsoft.com/office/powerpoint/2010/main" val="137128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ástupný obsah 4" descr="Obsah obrázku text, interiér, počítač, snímek obrazovky&#10;&#10;Popis byl vytvořen automaticky">
            <a:extLst>
              <a:ext uri="{FF2B5EF4-FFF2-40B4-BE49-F238E27FC236}">
                <a16:creationId xmlns:a16="http://schemas.microsoft.com/office/drawing/2014/main" id="{74B90E7E-69BF-4ECD-A11D-DC67E266F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00" y="871941"/>
            <a:ext cx="9000000" cy="5114118"/>
          </a:xfr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A76837F3-95A8-4879-9963-EF1DC4F2355D}"/>
              </a:ext>
            </a:extLst>
          </p:cNvPr>
          <p:cNvSpPr txBox="1"/>
          <p:nvPr/>
        </p:nvSpPr>
        <p:spPr>
          <a:xfrm>
            <a:off x="1596000" y="5901392"/>
            <a:ext cx="7328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000" i="1" dirty="0">
                <a:solidFill>
                  <a:schemeClr val="bg1">
                    <a:lumMod val="65000"/>
                  </a:schemeClr>
                </a:solidFill>
                <a:latin typeface="Teko Light" panose="02000000000000000000" pitchFamily="2" charset="-18"/>
                <a:cs typeface="Teko Light" panose="02000000000000000000" pitchFamily="2" charset="-18"/>
              </a:rPr>
              <a:t>Zdroj:  www.autodesk.cz</a:t>
            </a:r>
          </a:p>
        </p:txBody>
      </p:sp>
    </p:spTree>
    <p:extLst>
      <p:ext uri="{BB962C8B-B14F-4D97-AF65-F5344CB8AC3E}">
        <p14:creationId xmlns:p14="http://schemas.microsoft.com/office/powerpoint/2010/main" val="351927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Zástupný obsah 8" descr="Obsah obrázku text, interiér, displej&#10;&#10;Popis byl vytvořen automaticky">
            <a:extLst>
              <a:ext uri="{FF2B5EF4-FFF2-40B4-BE49-F238E27FC236}">
                <a16:creationId xmlns:a16="http://schemas.microsoft.com/office/drawing/2014/main" id="{C7B5AC99-1A47-4009-B1B1-CCFDD35D75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00" y="1036758"/>
            <a:ext cx="9000000" cy="478448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ovéPole 9">
            <a:extLst>
              <a:ext uri="{FF2B5EF4-FFF2-40B4-BE49-F238E27FC236}">
                <a16:creationId xmlns:a16="http://schemas.microsoft.com/office/drawing/2014/main" id="{4718C99A-5289-4075-8115-D032A8AE75E6}"/>
              </a:ext>
            </a:extLst>
          </p:cNvPr>
          <p:cNvSpPr txBox="1"/>
          <p:nvPr/>
        </p:nvSpPr>
        <p:spPr>
          <a:xfrm>
            <a:off x="1596000" y="5821241"/>
            <a:ext cx="7328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000" i="1" dirty="0">
                <a:solidFill>
                  <a:schemeClr val="bg1">
                    <a:lumMod val="65000"/>
                  </a:schemeClr>
                </a:solidFill>
                <a:latin typeface="Teko Light" panose="02000000000000000000" pitchFamily="2" charset="-18"/>
                <a:cs typeface="Teko Light" panose="02000000000000000000" pitchFamily="2" charset="-18"/>
              </a:rPr>
              <a:t>Zdroj:  www.cinema4d.cz</a:t>
            </a:r>
          </a:p>
        </p:txBody>
      </p:sp>
    </p:spTree>
    <p:extLst>
      <p:ext uri="{BB962C8B-B14F-4D97-AF65-F5344CB8AC3E}">
        <p14:creationId xmlns:p14="http://schemas.microsoft.com/office/powerpoint/2010/main" val="172227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0F0B53DD-A4C0-45BF-9BD9-F8D4A384FC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825" y="1793081"/>
            <a:ext cx="6610350" cy="34004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81C0A88E-BB43-44D5-AE3E-7BDB74A0F37E}"/>
              </a:ext>
            </a:extLst>
          </p:cNvPr>
          <p:cNvSpPr txBox="1"/>
          <p:nvPr/>
        </p:nvSpPr>
        <p:spPr>
          <a:xfrm>
            <a:off x="2790825" y="5222345"/>
            <a:ext cx="7328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000" i="1" dirty="0">
                <a:solidFill>
                  <a:schemeClr val="bg1">
                    <a:lumMod val="65000"/>
                  </a:schemeClr>
                </a:solidFill>
                <a:latin typeface="Teko Light" panose="02000000000000000000" pitchFamily="2" charset="-18"/>
                <a:cs typeface="Teko Light" panose="02000000000000000000" pitchFamily="2" charset="-18"/>
              </a:rPr>
              <a:t>Zdroj:  www.hackernoon.com</a:t>
            </a:r>
          </a:p>
        </p:txBody>
      </p:sp>
    </p:spTree>
    <p:extLst>
      <p:ext uri="{BB962C8B-B14F-4D97-AF65-F5344CB8AC3E}">
        <p14:creationId xmlns:p14="http://schemas.microsoft.com/office/powerpoint/2010/main" val="1496187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ázek 10">
            <a:extLst>
              <a:ext uri="{FF2B5EF4-FFF2-40B4-BE49-F238E27FC236}">
                <a16:creationId xmlns:a16="http://schemas.microsoft.com/office/drawing/2014/main" id="{71EA1498-B05D-4F8E-928F-934CC6EE0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985" y="184"/>
            <a:ext cx="6852029" cy="685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6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C5B875C-3358-4E43-A216-32B53E483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2855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  <a:latin typeface="Teko SemiBold" panose="02000000000000000000" pitchFamily="2" charset="-18"/>
                <a:cs typeface="Teko SemiBold" panose="02000000000000000000" pitchFamily="2" charset="-18"/>
              </a:rPr>
              <a:t>Křivková grafika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EAF32BC-0B8E-45DC-8DF1-937410C47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Jedna ze dvou základních </a:t>
            </a:r>
            <a:r>
              <a:rPr lang="cs-CZ" sz="3600" dirty="0">
                <a:effectLst/>
                <a:latin typeface="Teko Light" panose="02000000000000000000" pitchFamily="2" charset="-18"/>
                <a:ea typeface="Calibri" panose="020F0502020204030204" pitchFamily="34" charset="0"/>
                <a:cs typeface="Teko Light" panose="02000000000000000000" pitchFamily="2" charset="-18"/>
              </a:rPr>
              <a:t>způsobů reprezentace obrazových informací v      	</a:t>
            </a:r>
            <a:r>
              <a:rPr lang="cs-CZ" sz="3600" strike="noStrike" dirty="0">
                <a:effectLst/>
                <a:latin typeface="Teko Light" panose="02000000000000000000" pitchFamily="2" charset="-18"/>
                <a:ea typeface="Calibri" panose="020F0502020204030204" pitchFamily="34" charset="0"/>
                <a:cs typeface="Teko Light" panose="02000000000000000000" pitchFamily="2" charset="-18"/>
              </a:rPr>
              <a:t>počítačové grafice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Je tvořena geometrickými útvary</a:t>
            </a:r>
          </a:p>
          <a:p>
            <a:pPr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Jejím základem jsou vektory</a:t>
            </a:r>
          </a:p>
          <a:p>
            <a:endParaRPr lang="cs-CZ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7974FA19-1280-4ED2-901B-5ACB4B8279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735" y="4428951"/>
            <a:ext cx="2452929" cy="1904510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19B501BB-ED7B-42FA-AE4A-C967B57D42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3966" y="4365228"/>
            <a:ext cx="1892945" cy="196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5042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>
            <a:extLst>
              <a:ext uri="{FF2B5EF4-FFF2-40B4-BE49-F238E27FC236}">
                <a16:creationId xmlns:a16="http://schemas.microsoft.com/office/drawing/2014/main" id="{0FAEEE1A-CCFE-4967-B515-C1C6F15C677C}"/>
              </a:ext>
            </a:extLst>
          </p:cNvPr>
          <p:cNvSpPr txBox="1">
            <a:spLocks/>
          </p:cNvSpPr>
          <p:nvPr/>
        </p:nvSpPr>
        <p:spPr>
          <a:xfrm>
            <a:off x="838200" y="102855"/>
            <a:ext cx="10515600" cy="13255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dirty="0" err="1">
                <a:solidFill>
                  <a:schemeClr val="bg1"/>
                </a:solidFill>
                <a:latin typeface="Teko SemiBold" panose="02000000000000000000" pitchFamily="2" charset="-18"/>
                <a:cs typeface="Teko SemiBold" panose="02000000000000000000" pitchFamily="2" charset="-18"/>
              </a:rPr>
              <a:t>Bézierova</a:t>
            </a:r>
            <a:r>
              <a:rPr lang="cs-CZ" dirty="0">
                <a:solidFill>
                  <a:schemeClr val="bg1"/>
                </a:solidFill>
                <a:latin typeface="Teko SemiBold" panose="02000000000000000000" pitchFamily="2" charset="-18"/>
                <a:cs typeface="Teko SemiBold" panose="02000000000000000000" pitchFamily="2" charset="-18"/>
              </a:rPr>
              <a:t> křivka</a:t>
            </a:r>
          </a:p>
        </p:txBody>
      </p:sp>
      <p:sp>
        <p:nvSpPr>
          <p:cNvPr id="5" name="Zástupný obsah 2">
            <a:extLst>
              <a:ext uri="{FF2B5EF4-FFF2-40B4-BE49-F238E27FC236}">
                <a16:creationId xmlns:a16="http://schemas.microsoft.com/office/drawing/2014/main" id="{1038A075-FA4F-4E33-8E6E-9DF5097F5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8733"/>
            <a:ext cx="10515600" cy="1840533"/>
          </a:xfrm>
        </p:spPr>
        <p:txBody>
          <a:bodyPr/>
          <a:lstStyle/>
          <a:p>
            <a:pPr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Teoretický základ vektorové grafiky</a:t>
            </a:r>
            <a:endParaRPr lang="en-US" sz="3600" dirty="0"/>
          </a:p>
          <a:p>
            <a:pPr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Vychází z analytické geometrie</a:t>
            </a:r>
          </a:p>
          <a:p>
            <a:pPr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Úsek křivky je popsán čtyřmi body</a:t>
            </a:r>
            <a:endParaRPr lang="cs-CZ" dirty="0"/>
          </a:p>
        </p:txBody>
      </p:sp>
      <p:pic>
        <p:nvPicPr>
          <p:cNvPr id="6" name="Picture 56">
            <a:extLst>
              <a:ext uri="{FF2B5EF4-FFF2-40B4-BE49-F238E27FC236}">
                <a16:creationId xmlns:a16="http://schemas.microsoft.com/office/drawing/2014/main" id="{A98DF1B6-2897-4F76-9CA6-1778DA1089D9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804660" y="2230436"/>
            <a:ext cx="4191000" cy="285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2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2ACBCC8-8C2C-4C5C-9038-6342BB0E9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527431"/>
          </a:xfrm>
        </p:spPr>
        <p:txBody>
          <a:bodyPr>
            <a:noAutofit/>
          </a:bodyPr>
          <a:lstStyle/>
          <a:p>
            <a:pPr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Adobe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Illustrator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468DA081-4E56-40C0-92D9-0AD836A1BCB7}"/>
              </a:ext>
            </a:extLst>
          </p:cNvPr>
          <p:cNvSpPr txBox="1">
            <a:spLocks/>
          </p:cNvSpPr>
          <p:nvPr/>
        </p:nvSpPr>
        <p:spPr>
          <a:xfrm>
            <a:off x="838200" y="2323778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InDesign</a:t>
            </a:r>
          </a:p>
        </p:txBody>
      </p:sp>
      <p:sp>
        <p:nvSpPr>
          <p:cNvPr id="7" name="Zástupný obsah 2">
            <a:extLst>
              <a:ext uri="{FF2B5EF4-FFF2-40B4-BE49-F238E27FC236}">
                <a16:creationId xmlns:a16="http://schemas.microsoft.com/office/drawing/2014/main" id="{8AD7C521-89B0-4FAF-BF2D-17A5DD8686C2}"/>
              </a:ext>
            </a:extLst>
          </p:cNvPr>
          <p:cNvSpPr txBox="1">
            <a:spLocks/>
          </p:cNvSpPr>
          <p:nvPr/>
        </p:nvSpPr>
        <p:spPr>
          <a:xfrm>
            <a:off x="838200" y="2812528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CorelDraw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8" name="Zástupný obsah 2">
            <a:extLst>
              <a:ext uri="{FF2B5EF4-FFF2-40B4-BE49-F238E27FC236}">
                <a16:creationId xmlns:a16="http://schemas.microsoft.com/office/drawing/2014/main" id="{2085DA6F-1010-4A67-B393-2C5F4E58500F}"/>
              </a:ext>
            </a:extLst>
          </p:cNvPr>
          <p:cNvSpPr txBox="1">
            <a:spLocks/>
          </p:cNvSpPr>
          <p:nvPr/>
        </p:nvSpPr>
        <p:spPr>
          <a:xfrm>
            <a:off x="838200" y="3272000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Sketsa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9" name="Zástupný obsah 2">
            <a:extLst>
              <a:ext uri="{FF2B5EF4-FFF2-40B4-BE49-F238E27FC236}">
                <a16:creationId xmlns:a16="http://schemas.microsoft.com/office/drawing/2014/main" id="{9A01A45E-EF03-4776-9ED5-510D38862F9D}"/>
              </a:ext>
            </a:extLst>
          </p:cNvPr>
          <p:cNvSpPr txBox="1">
            <a:spLocks/>
          </p:cNvSpPr>
          <p:nvPr/>
        </p:nvSpPr>
        <p:spPr>
          <a:xfrm>
            <a:off x="838200" y="3760750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Sketch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10" name="Zástupný obsah 2">
            <a:extLst>
              <a:ext uri="{FF2B5EF4-FFF2-40B4-BE49-F238E27FC236}">
                <a16:creationId xmlns:a16="http://schemas.microsoft.com/office/drawing/2014/main" id="{0E1BF8C6-3ADD-45B4-A5BD-DA458E3745D9}"/>
              </a:ext>
            </a:extLst>
          </p:cNvPr>
          <p:cNvSpPr txBox="1">
            <a:spLocks/>
          </p:cNvSpPr>
          <p:nvPr/>
        </p:nvSpPr>
        <p:spPr>
          <a:xfrm>
            <a:off x="838200" y="4220222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FireWorks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11" name="Zástupný obsah 2">
            <a:extLst>
              <a:ext uri="{FF2B5EF4-FFF2-40B4-BE49-F238E27FC236}">
                <a16:creationId xmlns:a16="http://schemas.microsoft.com/office/drawing/2014/main" id="{22D095CB-2CC2-458C-887D-20A3C9E9EF28}"/>
              </a:ext>
            </a:extLst>
          </p:cNvPr>
          <p:cNvSpPr txBox="1">
            <a:spLocks/>
          </p:cNvSpPr>
          <p:nvPr/>
        </p:nvSpPr>
        <p:spPr>
          <a:xfrm>
            <a:off x="838200" y="4708972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Flash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12" name="Zástupný obsah 2">
            <a:extLst>
              <a:ext uri="{FF2B5EF4-FFF2-40B4-BE49-F238E27FC236}">
                <a16:creationId xmlns:a16="http://schemas.microsoft.com/office/drawing/2014/main" id="{A93B8431-E0E8-4A1F-8FF4-FC39C48EF857}"/>
              </a:ext>
            </a:extLst>
          </p:cNvPr>
          <p:cNvSpPr txBox="1">
            <a:spLocks/>
          </p:cNvSpPr>
          <p:nvPr/>
        </p:nvSpPr>
        <p:spPr>
          <a:xfrm>
            <a:off x="838200" y="5168444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SVGDraw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13" name="Zástupný obsah 2">
            <a:extLst>
              <a:ext uri="{FF2B5EF4-FFF2-40B4-BE49-F238E27FC236}">
                <a16:creationId xmlns:a16="http://schemas.microsoft.com/office/drawing/2014/main" id="{3C1EA326-D51C-400E-B6DB-CD34C94AADD9}"/>
              </a:ext>
            </a:extLst>
          </p:cNvPr>
          <p:cNvSpPr txBox="1">
            <a:spLocks/>
          </p:cNvSpPr>
          <p:nvPr/>
        </p:nvSpPr>
        <p:spPr>
          <a:xfrm>
            <a:off x="838200" y="5657194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XaraXtreme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14" name="Zástupný obsah 2">
            <a:extLst>
              <a:ext uri="{FF2B5EF4-FFF2-40B4-BE49-F238E27FC236}">
                <a16:creationId xmlns:a16="http://schemas.microsoft.com/office/drawing/2014/main" id="{8E3EE637-CA6B-4716-B574-47AAFA78EC13}"/>
              </a:ext>
            </a:extLst>
          </p:cNvPr>
          <p:cNvSpPr txBox="1">
            <a:spLocks/>
          </p:cNvSpPr>
          <p:nvPr/>
        </p:nvSpPr>
        <p:spPr>
          <a:xfrm>
            <a:off x="838200" y="6151987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Xfit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15" name="Zástupný obsah 2">
            <a:extLst>
              <a:ext uri="{FF2B5EF4-FFF2-40B4-BE49-F238E27FC236}">
                <a16:creationId xmlns:a16="http://schemas.microsoft.com/office/drawing/2014/main" id="{155EBDE4-3B07-4DDD-AB42-A5C487264E3B}"/>
              </a:ext>
            </a:extLst>
          </p:cNvPr>
          <p:cNvSpPr txBox="1">
            <a:spLocks/>
          </p:cNvSpPr>
          <p:nvPr/>
        </p:nvSpPr>
        <p:spPr>
          <a:xfrm>
            <a:off x="4477512" y="1789966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Logo Design Studio</a:t>
            </a:r>
          </a:p>
        </p:txBody>
      </p:sp>
      <p:sp>
        <p:nvSpPr>
          <p:cNvPr id="16" name="Zástupný obsah 2">
            <a:extLst>
              <a:ext uri="{FF2B5EF4-FFF2-40B4-BE49-F238E27FC236}">
                <a16:creationId xmlns:a16="http://schemas.microsoft.com/office/drawing/2014/main" id="{66B1ED58-F077-489D-A268-74D8F823F404}"/>
              </a:ext>
            </a:extLst>
          </p:cNvPr>
          <p:cNvSpPr txBox="1">
            <a:spLocks/>
          </p:cNvSpPr>
          <p:nvPr/>
        </p:nvSpPr>
        <p:spPr>
          <a:xfrm>
            <a:off x="3467100" y="2727680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Affinity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Designer</a:t>
            </a:r>
          </a:p>
        </p:txBody>
      </p:sp>
      <p:sp>
        <p:nvSpPr>
          <p:cNvPr id="17" name="Zástupný obsah 2">
            <a:extLst>
              <a:ext uri="{FF2B5EF4-FFF2-40B4-BE49-F238E27FC236}">
                <a16:creationId xmlns:a16="http://schemas.microsoft.com/office/drawing/2014/main" id="{0DE291B2-EB56-4F0D-B7F6-CAF67A17FF76}"/>
              </a:ext>
            </a:extLst>
          </p:cNvPr>
          <p:cNvSpPr txBox="1">
            <a:spLocks/>
          </p:cNvSpPr>
          <p:nvPr/>
        </p:nvSpPr>
        <p:spPr>
          <a:xfrm>
            <a:off x="8120665" y="1173597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DesignEvo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18" name="Zástupný obsah 2">
            <a:extLst>
              <a:ext uri="{FF2B5EF4-FFF2-40B4-BE49-F238E27FC236}">
                <a16:creationId xmlns:a16="http://schemas.microsoft.com/office/drawing/2014/main" id="{15384601-39DE-47B2-8E89-E522A9A67926}"/>
              </a:ext>
            </a:extLst>
          </p:cNvPr>
          <p:cNvSpPr txBox="1">
            <a:spLocks/>
          </p:cNvSpPr>
          <p:nvPr/>
        </p:nvSpPr>
        <p:spPr>
          <a:xfrm>
            <a:off x="7619686" y="3697619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RageSpline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20" name="Zástupný obsah 2">
            <a:extLst>
              <a:ext uri="{FF2B5EF4-FFF2-40B4-BE49-F238E27FC236}">
                <a16:creationId xmlns:a16="http://schemas.microsoft.com/office/drawing/2014/main" id="{02EA7459-9B47-407E-B287-10AE9EEB2A71}"/>
              </a:ext>
            </a:extLst>
          </p:cNvPr>
          <p:cNvSpPr txBox="1">
            <a:spLocks/>
          </p:cNvSpPr>
          <p:nvPr/>
        </p:nvSpPr>
        <p:spPr>
          <a:xfrm>
            <a:off x="2718816" y="4550770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Skencil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(Linux)</a:t>
            </a:r>
          </a:p>
        </p:txBody>
      </p:sp>
      <p:sp>
        <p:nvSpPr>
          <p:cNvPr id="21" name="Zástupný obsah 2">
            <a:extLst>
              <a:ext uri="{FF2B5EF4-FFF2-40B4-BE49-F238E27FC236}">
                <a16:creationId xmlns:a16="http://schemas.microsoft.com/office/drawing/2014/main" id="{D97C09BD-2E8C-4B0A-BA7F-99055905EC4F}"/>
              </a:ext>
            </a:extLst>
          </p:cNvPr>
          <p:cNvSpPr txBox="1">
            <a:spLocks/>
          </p:cNvSpPr>
          <p:nvPr/>
        </p:nvSpPr>
        <p:spPr>
          <a:xfrm>
            <a:off x="4884191" y="4102939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Scribus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22" name="Zástupný obsah 2">
            <a:extLst>
              <a:ext uri="{FF2B5EF4-FFF2-40B4-BE49-F238E27FC236}">
                <a16:creationId xmlns:a16="http://schemas.microsoft.com/office/drawing/2014/main" id="{C5D4A8C0-773E-4FA2-96D3-27B6948CE9BF}"/>
              </a:ext>
            </a:extLst>
          </p:cNvPr>
          <p:cNvSpPr txBox="1">
            <a:spLocks/>
          </p:cNvSpPr>
          <p:nvPr/>
        </p:nvSpPr>
        <p:spPr>
          <a:xfrm>
            <a:off x="6826224" y="2600352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b="1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b="1" dirty="0" err="1">
                <a:latin typeface="Teko Light" panose="02000000000000000000" pitchFamily="2" charset="-18"/>
                <a:cs typeface="Teko Light" panose="02000000000000000000" pitchFamily="2" charset="-18"/>
              </a:rPr>
              <a:t>Fritzing</a:t>
            </a:r>
            <a:endParaRPr lang="cs-CZ" sz="3600" b="1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sp>
        <p:nvSpPr>
          <p:cNvPr id="24" name="Zástupný obsah 2">
            <a:extLst>
              <a:ext uri="{FF2B5EF4-FFF2-40B4-BE49-F238E27FC236}">
                <a16:creationId xmlns:a16="http://schemas.microsoft.com/office/drawing/2014/main" id="{9146895F-4BBD-44E3-AEAF-2447DDF50F36}"/>
              </a:ext>
            </a:extLst>
          </p:cNvPr>
          <p:cNvSpPr txBox="1">
            <a:spLocks/>
          </p:cNvSpPr>
          <p:nvPr/>
        </p:nvSpPr>
        <p:spPr>
          <a:xfrm>
            <a:off x="8077668" y="2156281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MagicTracer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(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Win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)</a:t>
            </a:r>
          </a:p>
        </p:txBody>
      </p:sp>
      <p:sp>
        <p:nvSpPr>
          <p:cNvPr id="25" name="Zástupný obsah 2">
            <a:extLst>
              <a:ext uri="{FF2B5EF4-FFF2-40B4-BE49-F238E27FC236}">
                <a16:creationId xmlns:a16="http://schemas.microsoft.com/office/drawing/2014/main" id="{D456D6A9-9850-4063-B1D7-29807083D029}"/>
              </a:ext>
            </a:extLst>
          </p:cNvPr>
          <p:cNvSpPr txBox="1">
            <a:spLocks/>
          </p:cNvSpPr>
          <p:nvPr/>
        </p:nvSpPr>
        <p:spPr>
          <a:xfrm>
            <a:off x="4312211" y="3365804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ConceptDraw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PRO (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Win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)</a:t>
            </a:r>
          </a:p>
        </p:txBody>
      </p:sp>
      <p:sp>
        <p:nvSpPr>
          <p:cNvPr id="26" name="Zástupný obsah 2">
            <a:extLst>
              <a:ext uri="{FF2B5EF4-FFF2-40B4-BE49-F238E27FC236}">
                <a16:creationId xmlns:a16="http://schemas.microsoft.com/office/drawing/2014/main" id="{5C265E45-6E57-4C6B-86E4-A7285AF53946}"/>
              </a:ext>
            </a:extLst>
          </p:cNvPr>
          <p:cNvSpPr txBox="1">
            <a:spLocks/>
          </p:cNvSpPr>
          <p:nvPr/>
        </p:nvSpPr>
        <p:spPr>
          <a:xfrm>
            <a:off x="5761075" y="4758505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NodeBox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(Mac)</a:t>
            </a:r>
          </a:p>
        </p:txBody>
      </p:sp>
      <p:sp>
        <p:nvSpPr>
          <p:cNvPr id="27" name="Zástupný obsah 2">
            <a:extLst>
              <a:ext uri="{FF2B5EF4-FFF2-40B4-BE49-F238E27FC236}">
                <a16:creationId xmlns:a16="http://schemas.microsoft.com/office/drawing/2014/main" id="{BE688CB9-79DD-4151-9BA8-AA8FD9221BFB}"/>
              </a:ext>
            </a:extLst>
          </p:cNvPr>
          <p:cNvSpPr txBox="1">
            <a:spLocks/>
          </p:cNvSpPr>
          <p:nvPr/>
        </p:nvSpPr>
        <p:spPr>
          <a:xfrm>
            <a:off x="3811044" y="5459973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Tgif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(Linux)</a:t>
            </a:r>
          </a:p>
        </p:txBody>
      </p:sp>
      <p:sp>
        <p:nvSpPr>
          <p:cNvPr id="28" name="Zástupný obsah 2">
            <a:extLst>
              <a:ext uri="{FF2B5EF4-FFF2-40B4-BE49-F238E27FC236}">
                <a16:creationId xmlns:a16="http://schemas.microsoft.com/office/drawing/2014/main" id="{997BEB1F-AB70-400B-A5FA-A7396384F743}"/>
              </a:ext>
            </a:extLst>
          </p:cNvPr>
          <p:cNvSpPr txBox="1">
            <a:spLocks/>
          </p:cNvSpPr>
          <p:nvPr/>
        </p:nvSpPr>
        <p:spPr>
          <a:xfrm>
            <a:off x="6981724" y="5432159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Blip>
                <a:blip r:embed="rId4"/>
              </a:buBlip>
            </a:pPr>
            <a:r>
              <a:rPr lang="cs-CZ" sz="3600" b="1" dirty="0" err="1">
                <a:latin typeface="Teko Light" panose="02000000000000000000" pitchFamily="2" charset="-18"/>
                <a:cs typeface="Teko Light" panose="02000000000000000000" pitchFamily="2" charset="-18"/>
              </a:rPr>
              <a:t>Pos</a:t>
            </a:r>
            <a:r>
              <a:rPr lang="cs-CZ" sz="3600" b="1" dirty="0">
                <a:latin typeface="Teko Light" panose="02000000000000000000" pitchFamily="2" charset="-18"/>
                <a:cs typeface="Teko Light" panose="02000000000000000000" pitchFamily="2" charset="-18"/>
              </a:rPr>
              <a:t> Free </a:t>
            </a:r>
            <a:r>
              <a:rPr lang="cs-CZ" sz="3600" b="1" dirty="0" err="1">
                <a:latin typeface="Teko Light" panose="02000000000000000000" pitchFamily="2" charset="-18"/>
                <a:cs typeface="Teko Light" panose="02000000000000000000" pitchFamily="2" charset="-18"/>
              </a:rPr>
              <a:t>Collage</a:t>
            </a:r>
            <a:r>
              <a:rPr lang="cs-CZ" sz="3600" b="1" dirty="0">
                <a:latin typeface="Teko Light" panose="02000000000000000000" pitchFamily="2" charset="-18"/>
                <a:cs typeface="Teko Light" panose="02000000000000000000" pitchFamily="2" charset="-18"/>
              </a:rPr>
              <a:t> Maker</a:t>
            </a:r>
          </a:p>
        </p:txBody>
      </p:sp>
      <p:sp>
        <p:nvSpPr>
          <p:cNvPr id="29" name="Zástupný obsah 2">
            <a:extLst>
              <a:ext uri="{FF2B5EF4-FFF2-40B4-BE49-F238E27FC236}">
                <a16:creationId xmlns:a16="http://schemas.microsoft.com/office/drawing/2014/main" id="{ECB06642-7ABD-47C0-AD65-C6F86614A1BA}"/>
              </a:ext>
            </a:extLst>
          </p:cNvPr>
          <p:cNvSpPr txBox="1">
            <a:spLocks/>
          </p:cNvSpPr>
          <p:nvPr/>
        </p:nvSpPr>
        <p:spPr>
          <a:xfrm>
            <a:off x="9383038" y="3022270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ZeusDraw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(Mac)</a:t>
            </a:r>
          </a:p>
        </p:txBody>
      </p:sp>
      <p:sp>
        <p:nvSpPr>
          <p:cNvPr id="30" name="Zástupný obsah 2">
            <a:extLst>
              <a:ext uri="{FF2B5EF4-FFF2-40B4-BE49-F238E27FC236}">
                <a16:creationId xmlns:a16="http://schemas.microsoft.com/office/drawing/2014/main" id="{028F53B7-E05B-4A3B-9B86-52F608D0FCF3}"/>
              </a:ext>
            </a:extLst>
          </p:cNvPr>
          <p:cNvSpPr txBox="1">
            <a:spLocks/>
          </p:cNvSpPr>
          <p:nvPr/>
        </p:nvSpPr>
        <p:spPr>
          <a:xfrm>
            <a:off x="9036777" y="4176184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VPR  (Linux,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Win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)</a:t>
            </a:r>
          </a:p>
        </p:txBody>
      </p:sp>
      <p:sp>
        <p:nvSpPr>
          <p:cNvPr id="31" name="Zástupný obsah 2">
            <a:extLst>
              <a:ext uri="{FF2B5EF4-FFF2-40B4-BE49-F238E27FC236}">
                <a16:creationId xmlns:a16="http://schemas.microsoft.com/office/drawing/2014/main" id="{714ACC38-0760-4887-A242-2938903A2640}"/>
              </a:ext>
            </a:extLst>
          </p:cNvPr>
          <p:cNvSpPr txBox="1">
            <a:spLocks/>
          </p:cNvSpPr>
          <p:nvPr/>
        </p:nvSpPr>
        <p:spPr>
          <a:xfrm>
            <a:off x="7710232" y="6088813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Sodiponi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(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Win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, Linux)</a:t>
            </a:r>
          </a:p>
        </p:txBody>
      </p:sp>
      <p:sp>
        <p:nvSpPr>
          <p:cNvPr id="32" name="Zástupný obsah 2">
            <a:extLst>
              <a:ext uri="{FF2B5EF4-FFF2-40B4-BE49-F238E27FC236}">
                <a16:creationId xmlns:a16="http://schemas.microsoft.com/office/drawing/2014/main" id="{9D0F8520-6A90-4094-ADD3-04F2EE68BBE5}"/>
              </a:ext>
            </a:extLst>
          </p:cNvPr>
          <p:cNvSpPr txBox="1">
            <a:spLocks/>
          </p:cNvSpPr>
          <p:nvPr/>
        </p:nvSpPr>
        <p:spPr>
          <a:xfrm>
            <a:off x="4850183" y="6239515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Tplot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(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Win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)</a:t>
            </a:r>
          </a:p>
        </p:txBody>
      </p:sp>
      <p:sp>
        <p:nvSpPr>
          <p:cNvPr id="33" name="Zástupný obsah 2">
            <a:extLst>
              <a:ext uri="{FF2B5EF4-FFF2-40B4-BE49-F238E27FC236}">
                <a16:creationId xmlns:a16="http://schemas.microsoft.com/office/drawing/2014/main" id="{28D77A9F-2EEC-412A-8FFA-FE1FCA9D2F2D}"/>
              </a:ext>
            </a:extLst>
          </p:cNvPr>
          <p:cNvSpPr txBox="1">
            <a:spLocks/>
          </p:cNvSpPr>
          <p:nvPr/>
        </p:nvSpPr>
        <p:spPr>
          <a:xfrm>
            <a:off x="4990786" y="988349"/>
            <a:ext cx="5257800" cy="527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Blip>
                <a:blip r:embed="rId4"/>
              </a:buBlip>
            </a:pPr>
            <a:r>
              <a:rPr lang="cs-CZ" sz="3600" b="1" dirty="0">
                <a:latin typeface="Teko Light" panose="02000000000000000000" pitchFamily="2" charset="-18"/>
                <a:cs typeface="Teko Light" panose="02000000000000000000" pitchFamily="2" charset="-18"/>
              </a:rPr>
              <a:t>Zoner </a:t>
            </a:r>
            <a:r>
              <a:rPr lang="cs-CZ" sz="3600" b="1" dirty="0" err="1">
                <a:latin typeface="Teko Light" panose="02000000000000000000" pitchFamily="2" charset="-18"/>
                <a:cs typeface="Teko Light" panose="02000000000000000000" pitchFamily="2" charset="-18"/>
              </a:rPr>
              <a:t>Callisto</a:t>
            </a:r>
            <a:r>
              <a:rPr lang="cs-CZ" sz="3600" b="1" dirty="0">
                <a:latin typeface="Teko Light" panose="02000000000000000000" pitchFamily="2" charset="-18"/>
                <a:cs typeface="Teko Light" panose="02000000000000000000" pitchFamily="2" charset="-18"/>
              </a:rPr>
              <a:t> 5 Free</a:t>
            </a:r>
          </a:p>
        </p:txBody>
      </p:sp>
      <p:sp>
        <p:nvSpPr>
          <p:cNvPr id="34" name="Nadpis 1">
            <a:extLst>
              <a:ext uri="{FF2B5EF4-FFF2-40B4-BE49-F238E27FC236}">
                <a16:creationId xmlns:a16="http://schemas.microsoft.com/office/drawing/2014/main" id="{DC0E363B-58A1-45A7-9138-2D8F2064FECC}"/>
              </a:ext>
            </a:extLst>
          </p:cNvPr>
          <p:cNvSpPr txBox="1">
            <a:spLocks/>
          </p:cNvSpPr>
          <p:nvPr/>
        </p:nvSpPr>
        <p:spPr>
          <a:xfrm>
            <a:off x="838200" y="102855"/>
            <a:ext cx="10515600" cy="13255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dirty="0">
                <a:solidFill>
                  <a:schemeClr val="bg1"/>
                </a:solidFill>
                <a:latin typeface="Teko SemiBold" panose="02000000000000000000" pitchFamily="2" charset="-18"/>
                <a:cs typeface="Teko SemiBold" panose="02000000000000000000" pitchFamily="2" charset="-18"/>
              </a:rPr>
              <a:t>Programy a editory</a:t>
            </a:r>
          </a:p>
        </p:txBody>
      </p:sp>
    </p:spTree>
    <p:extLst>
      <p:ext uri="{BB962C8B-B14F-4D97-AF65-F5344CB8AC3E}">
        <p14:creationId xmlns:p14="http://schemas.microsoft.com/office/powerpoint/2010/main" val="241959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05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11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115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12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125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13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135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14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145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15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55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16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165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20" grpId="0"/>
      <p:bldP spid="21" grpId="0"/>
      <p:bldP spid="22" grpId="0"/>
      <p:bldP spid="24" grpId="0"/>
      <p:bldP spid="25" grpId="0"/>
      <p:bldP spid="26" grpId="0"/>
      <p:bldP spid="27" grpId="0"/>
      <p:bldP spid="29" grpId="0"/>
      <p:bldP spid="30" grpId="0"/>
      <p:bldP spid="31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>
            <a:extLst>
              <a:ext uri="{FF2B5EF4-FFF2-40B4-BE49-F238E27FC236}">
                <a16:creationId xmlns:a16="http://schemas.microsoft.com/office/drawing/2014/main" id="{C9185613-CCC1-423C-81C2-D1E3926C6CCC}"/>
              </a:ext>
            </a:extLst>
          </p:cNvPr>
          <p:cNvSpPr txBox="1">
            <a:spLocks/>
          </p:cNvSpPr>
          <p:nvPr/>
        </p:nvSpPr>
        <p:spPr>
          <a:xfrm>
            <a:off x="838200" y="102855"/>
            <a:ext cx="10515600" cy="13255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dirty="0">
                <a:solidFill>
                  <a:schemeClr val="bg1"/>
                </a:solidFill>
                <a:latin typeface="Teko SemiBold" panose="02000000000000000000" pitchFamily="2" charset="-18"/>
                <a:cs typeface="Teko SemiBold" panose="02000000000000000000" pitchFamily="2" charset="-18"/>
              </a:rPr>
              <a:t>Formáty</a:t>
            </a:r>
          </a:p>
        </p:txBody>
      </p:sp>
      <p:sp>
        <p:nvSpPr>
          <p:cNvPr id="7" name="Zástupný obsah 2">
            <a:extLst>
              <a:ext uri="{FF2B5EF4-FFF2-40B4-BE49-F238E27FC236}">
                <a16:creationId xmlns:a16="http://schemas.microsoft.com/office/drawing/2014/main" id="{B6CDD4B1-CDE4-48C8-BD3D-59C5590CA37F}"/>
              </a:ext>
            </a:extLst>
          </p:cNvPr>
          <p:cNvSpPr txBox="1">
            <a:spLocks/>
          </p:cNvSpPr>
          <p:nvPr/>
        </p:nvSpPr>
        <p:spPr>
          <a:xfrm>
            <a:off x="838200" y="198425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en-US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.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eps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, .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ps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–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PostScript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.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pdf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– Portable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Document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Format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.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ai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– Adobe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Ilustrator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Artwork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.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cdr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– Corel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Draw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.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svg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–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Scaleble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Vector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Graphic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.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dwg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–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DraWinG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.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ttf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– </a:t>
            </a:r>
            <a:r>
              <a:rPr lang="cs-CZ" sz="3600" dirty="0" err="1">
                <a:latin typeface="Teko Light" panose="02000000000000000000" pitchFamily="2" charset="-18"/>
                <a:cs typeface="Teko Light" panose="02000000000000000000" pitchFamily="2" charset="-18"/>
              </a:rPr>
              <a:t>TrueType</a:t>
            </a:r>
            <a:endParaRPr lang="cs-CZ" sz="3600" dirty="0">
              <a:latin typeface="Teko Light" panose="02000000000000000000" pitchFamily="2" charset="-18"/>
              <a:cs typeface="Teko Light" panose="02000000000000000000" pitchFamily="2" charset="-18"/>
            </a:endParaRP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4E5C4E1B-E0F2-43B6-97B3-04884F536F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080" y="2477906"/>
            <a:ext cx="540000" cy="663171"/>
          </a:xfrm>
          <a:prstGeom prst="rect">
            <a:avLst/>
          </a:prstGeom>
        </p:spPr>
      </p:pic>
      <p:pic>
        <p:nvPicPr>
          <p:cNvPr id="18" name="Obrázek 17" descr="Obsah obrázku text, podepsat, exteriér&#10;&#10;Popis byl vytvořen automaticky">
            <a:extLst>
              <a:ext uri="{FF2B5EF4-FFF2-40B4-BE49-F238E27FC236}">
                <a16:creationId xmlns:a16="http://schemas.microsoft.com/office/drawing/2014/main" id="{2FF5F315-E143-43A4-99E7-93DE936986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7280" y="3141077"/>
            <a:ext cx="720000" cy="720000"/>
          </a:xfrm>
          <a:prstGeom prst="rect">
            <a:avLst/>
          </a:prstGeom>
        </p:spPr>
      </p:pic>
      <p:pic>
        <p:nvPicPr>
          <p:cNvPr id="1026" name="Picture 2" descr="Cdr Vector SVG Icon - SVG Repo">
            <a:extLst>
              <a:ext uri="{FF2B5EF4-FFF2-40B4-BE49-F238E27FC236}">
                <a16:creationId xmlns:a16="http://schemas.microsoft.com/office/drawing/2014/main" id="{7A3D26EE-7C91-4598-8261-1D9BD2857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0881" y="3774964"/>
            <a:ext cx="669351" cy="66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Obrázek 11">
            <a:extLst>
              <a:ext uri="{FF2B5EF4-FFF2-40B4-BE49-F238E27FC236}">
                <a16:creationId xmlns:a16="http://schemas.microsoft.com/office/drawing/2014/main" id="{DC2554B1-F03F-4858-9D05-D42ED14375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927" y="1756913"/>
            <a:ext cx="633601" cy="669351"/>
          </a:xfrm>
          <a:prstGeom prst="rect">
            <a:avLst/>
          </a:prstGeom>
        </p:spPr>
      </p:pic>
      <p:pic>
        <p:nvPicPr>
          <p:cNvPr id="20" name="Obrázek 19">
            <a:extLst>
              <a:ext uri="{FF2B5EF4-FFF2-40B4-BE49-F238E27FC236}">
                <a16:creationId xmlns:a16="http://schemas.microsoft.com/office/drawing/2014/main" id="{5F9CB21E-D37C-4732-AA12-84989FE431B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604" y="4369667"/>
            <a:ext cx="669351" cy="669351"/>
          </a:xfrm>
          <a:prstGeom prst="rect">
            <a:avLst/>
          </a:prstGeom>
        </p:spPr>
      </p:pic>
      <p:pic>
        <p:nvPicPr>
          <p:cNvPr id="24" name="Grafický objekt 23">
            <a:extLst>
              <a:ext uri="{FF2B5EF4-FFF2-40B4-BE49-F238E27FC236}">
                <a16:creationId xmlns:a16="http://schemas.microsoft.com/office/drawing/2014/main" id="{E424FC06-1E34-4FC6-B23F-BFA7CB5EB39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22604" y="5547608"/>
            <a:ext cx="669352" cy="669352"/>
          </a:xfrm>
          <a:prstGeom prst="rect">
            <a:avLst/>
          </a:prstGeom>
        </p:spPr>
      </p:pic>
      <p:pic>
        <p:nvPicPr>
          <p:cNvPr id="26" name="Grafický objekt 25">
            <a:extLst>
              <a:ext uri="{FF2B5EF4-FFF2-40B4-BE49-F238E27FC236}">
                <a16:creationId xmlns:a16="http://schemas.microsoft.com/office/drawing/2014/main" id="{DFDB2E22-4046-4416-A49B-0F6C2CFBC32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674080" y="4952905"/>
            <a:ext cx="669351" cy="66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29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"/>
                            </p:stCondLst>
                            <p:childTnLst>
                              <p:par>
                                <p:cTn id="2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"/>
                            </p:stCondLst>
                            <p:childTnLst>
                              <p:par>
                                <p:cTn id="2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C5B875C-3358-4E43-A216-32B53E483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2855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  <a:latin typeface="Teko SemiBold" panose="02000000000000000000" pitchFamily="2" charset="-18"/>
                <a:cs typeface="Teko SemiBold" panose="02000000000000000000" pitchFamily="2" charset="-18"/>
              </a:rPr>
              <a:t>Nevýhody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DB6515F5-BAA3-4C6C-8682-4F0C5B12A0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3758" y="102855"/>
            <a:ext cx="4320000" cy="4320000"/>
          </a:xfrm>
          <a:prstGeom prst="rect">
            <a:avLst/>
          </a:prstGeom>
        </p:spPr>
      </p:pic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EAF32BC-0B8E-45DC-8DF1-937410C47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6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Neexistuje jednotný formát</a:t>
            </a:r>
          </a:p>
          <a:p>
            <a:pPr>
              <a:buBlip>
                <a:blip r:embed="rId6"/>
              </a:buBlip>
            </a:pPr>
            <a:r>
              <a:rPr lang="en-US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Složité pořizování obrázku</a:t>
            </a:r>
            <a:endParaRPr lang="en-US" sz="3600" dirty="0"/>
          </a:p>
          <a:p>
            <a:pPr>
              <a:buBlip>
                <a:blip r:embed="rId6"/>
              </a:buBlip>
            </a:pPr>
            <a:r>
              <a:rPr lang="en-US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Při velké komplexnosti objektu náročnější na výkon</a:t>
            </a:r>
          </a:p>
          <a:p>
            <a:pPr>
              <a:buBlip>
                <a:blip r:embed="rId6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Nevhodný pro zápis složitých barevných ploch, i když to lze</a:t>
            </a:r>
          </a:p>
          <a:p>
            <a:pPr marL="0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38337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>
            <a:extLst>
              <a:ext uri="{FF2B5EF4-FFF2-40B4-BE49-F238E27FC236}">
                <a16:creationId xmlns:a16="http://schemas.microsoft.com/office/drawing/2014/main" id="{6F1A9299-4F26-4608-BA2E-C2877DDD5A2F}"/>
              </a:ext>
            </a:extLst>
          </p:cNvPr>
          <p:cNvSpPr txBox="1"/>
          <p:nvPr/>
        </p:nvSpPr>
        <p:spPr>
          <a:xfrm>
            <a:off x="2971798" y="860602"/>
            <a:ext cx="6248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dirty="0">
                <a:latin typeface="Teko SemiBold" panose="02000000000000000000" pitchFamily="2" charset="-18"/>
                <a:cs typeface="Teko SemiBold" panose="02000000000000000000" pitchFamily="2" charset="-18"/>
              </a:rPr>
              <a:t>Příklady obsáhlých vektorových obrázků</a:t>
            </a:r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6" name="Náhled oddílu 15" descr="dsadas sdasd saad">
                <a:extLst>
                  <a:ext uri="{FF2B5EF4-FFF2-40B4-BE49-F238E27FC236}">
                    <a16:creationId xmlns:a16="http://schemas.microsoft.com/office/drawing/2014/main" id="{B5D0C4A0-9097-48FA-A0BC-EE739ED83E2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29921035"/>
                  </p:ext>
                </p:extLst>
              </p:nvPr>
            </p:nvGraphicFramePr>
            <p:xfrm>
              <a:off x="695999" y="2236470"/>
              <a:ext cx="5400000" cy="3037500"/>
            </p:xfrm>
            <a:graphic>
              <a:graphicData uri="http://schemas.microsoft.com/office/powerpoint/2016/sectionzoom">
                <psez:sectionZm>
                  <psez:sectionZmObj sectionId="{5F44F62E-4D97-4135-A40C-17F87D6084D7}">
                    <psez:zmPr id="{6BA8815D-F3EA-4D07-A266-774CFA2820C8}" transitionDur="1000" showBg="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400000" cy="3037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6" name="Náhled oddílu 15" descr="dsadas sdasd saad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B5D0C4A0-9097-48FA-A0BC-EE739ED83E2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5999" y="2236470"/>
                <a:ext cx="5400000" cy="3037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8" name="Náhled oddílu 17">
                <a:extLst>
                  <a:ext uri="{FF2B5EF4-FFF2-40B4-BE49-F238E27FC236}">
                    <a16:creationId xmlns:a16="http://schemas.microsoft.com/office/drawing/2014/main" id="{1FA775E6-02EC-405C-A4C9-0D0BEFB7ECB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62281685"/>
                  </p:ext>
                </p:extLst>
              </p:nvPr>
            </p:nvGraphicFramePr>
            <p:xfrm>
              <a:off x="6095999" y="2236470"/>
              <a:ext cx="5400000" cy="3037500"/>
            </p:xfrm>
            <a:graphic>
              <a:graphicData uri="http://schemas.microsoft.com/office/powerpoint/2016/sectionzoom">
                <psez:sectionZm>
                  <psez:sectionZmObj sectionId="{5BF5B69F-BA2F-4F2F-9AAF-3BC0A1BC9AF6}">
                    <psez:zmPr id="{6710B9F9-8578-4084-A3C9-335199CDB30F}" transitionDur="1000" showBg="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400000" cy="3037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8" name="Náhled oddílu 17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1FA775E6-02EC-405C-A4C9-0D0BEFB7EC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999" y="2236470"/>
                <a:ext cx="5400000" cy="3037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217667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C5B875C-3358-4E43-A216-32B53E483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2855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  <a:latin typeface="Teko SemiBold" panose="02000000000000000000" pitchFamily="2" charset="-18"/>
                <a:cs typeface="Teko SemiBold" panose="02000000000000000000" pitchFamily="2" charset="-18"/>
              </a:rPr>
              <a:t>Výhody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EAF32BC-0B8E-45DC-8DF1-937410C47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Možnosti úprav jednotlivých tvarů</a:t>
            </a:r>
          </a:p>
          <a:p>
            <a:pPr>
              <a:buBlip>
                <a:blip r:embed="rId4"/>
              </a:buBlip>
            </a:pP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Menší velikost souboru oproti rastrové grafice</a:t>
            </a:r>
          </a:p>
          <a:p>
            <a:pPr>
              <a:buBlip>
                <a:blip r:embed="rId4"/>
              </a:buBlip>
            </a:pPr>
            <a:r>
              <a:rPr lang="en-US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 </a:t>
            </a:r>
            <a:r>
              <a:rPr lang="cs-CZ" sz="3600" dirty="0">
                <a:latin typeface="Teko Light" panose="02000000000000000000" pitchFamily="2" charset="-18"/>
                <a:cs typeface="Teko Light" panose="02000000000000000000" pitchFamily="2" charset="-18"/>
              </a:rPr>
              <a:t>Změna velikosti bez ztráty kvality</a:t>
            </a:r>
            <a:endParaRPr lang="cs-CZ" sz="3600" dirty="0"/>
          </a:p>
          <a:p>
            <a:pPr marL="0" indent="0">
              <a:buNone/>
            </a:pPr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55B6BC27-5FD1-404B-8BF2-338C5CCCAE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517" y="248093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08858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>
            <a:extLst>
              <a:ext uri="{FF2B5EF4-FFF2-40B4-BE49-F238E27FC236}">
                <a16:creationId xmlns:a16="http://schemas.microsoft.com/office/drawing/2014/main" id="{0F830C41-B255-43CA-9866-C5E0FFDC7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428" y="3269197"/>
            <a:ext cx="2991144" cy="2991144"/>
          </a:xfrm>
          <a:prstGeom prst="rect">
            <a:avLst/>
          </a:prstGeom>
        </p:spPr>
      </p:pic>
      <p:sp>
        <p:nvSpPr>
          <p:cNvPr id="5" name="Obdélník 4">
            <a:extLst>
              <a:ext uri="{FF2B5EF4-FFF2-40B4-BE49-F238E27FC236}">
                <a16:creationId xmlns:a16="http://schemas.microsoft.com/office/drawing/2014/main" id="{181C3896-A918-406B-8C18-4FAAFA98C5CE}"/>
              </a:ext>
            </a:extLst>
          </p:cNvPr>
          <p:cNvSpPr/>
          <p:nvPr/>
        </p:nvSpPr>
        <p:spPr>
          <a:xfrm>
            <a:off x="4600428" y="5241688"/>
            <a:ext cx="681990" cy="436098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7" name="Obrázek 6" descr="Obsah obrázku text, pila&#10;&#10;Popis byl vytvořen automaticky">
            <a:extLst>
              <a:ext uri="{FF2B5EF4-FFF2-40B4-BE49-F238E27FC236}">
                <a16:creationId xmlns:a16="http://schemas.microsoft.com/office/drawing/2014/main" id="{A4C4BB1B-2630-4A58-88F8-A23FA4C59C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19" y="732149"/>
            <a:ext cx="3960000" cy="2537048"/>
          </a:xfrm>
          <a:prstGeom prst="rect">
            <a:avLst/>
          </a:prstGeom>
          <a:ln w="57150">
            <a:solidFill>
              <a:srgbClr val="7030A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Obrázek 8" descr="Obsah obrázku šipka&#10;&#10;Popis byl vytvořen automaticky">
            <a:extLst>
              <a:ext uri="{FF2B5EF4-FFF2-40B4-BE49-F238E27FC236}">
                <a16:creationId xmlns:a16="http://schemas.microsoft.com/office/drawing/2014/main" id="{56D88BBB-4A7E-4717-A820-7F6B7F3C39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572" y="732149"/>
            <a:ext cx="3960000" cy="2537048"/>
          </a:xfrm>
          <a:prstGeom prst="rect">
            <a:avLst/>
          </a:prstGeom>
          <a:ln w="57150">
            <a:solidFill>
              <a:srgbClr val="7030A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Přímá spojnice se šipkou 10">
            <a:extLst>
              <a:ext uri="{FF2B5EF4-FFF2-40B4-BE49-F238E27FC236}">
                <a16:creationId xmlns:a16="http://schemas.microsoft.com/office/drawing/2014/main" id="{5034C71E-1B35-4F70-A676-D7313FAAADF2}"/>
              </a:ext>
            </a:extLst>
          </p:cNvPr>
          <p:cNvCxnSpPr>
            <a:cxnSpLocks/>
          </p:cNvCxnSpPr>
          <p:nvPr/>
        </p:nvCxnSpPr>
        <p:spPr>
          <a:xfrm flipH="1" flipV="1">
            <a:off x="2703119" y="3429000"/>
            <a:ext cx="1980001" cy="1683690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Přímá spojnice se šipkou 13">
            <a:extLst>
              <a:ext uri="{FF2B5EF4-FFF2-40B4-BE49-F238E27FC236}">
                <a16:creationId xmlns:a16="http://schemas.microsoft.com/office/drawing/2014/main" id="{071E3655-986B-4885-B863-C4DA3387431A}"/>
              </a:ext>
            </a:extLst>
          </p:cNvPr>
          <p:cNvCxnSpPr>
            <a:cxnSpLocks/>
          </p:cNvCxnSpPr>
          <p:nvPr/>
        </p:nvCxnSpPr>
        <p:spPr>
          <a:xfrm flipV="1">
            <a:off x="5167387" y="3429000"/>
            <a:ext cx="4404185" cy="1683689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ovéPole 25">
            <a:extLst>
              <a:ext uri="{FF2B5EF4-FFF2-40B4-BE49-F238E27FC236}">
                <a16:creationId xmlns:a16="http://schemas.microsoft.com/office/drawing/2014/main" id="{72A0223F-D532-4AAE-A386-7A0B191D7295}"/>
              </a:ext>
            </a:extLst>
          </p:cNvPr>
          <p:cNvSpPr txBox="1"/>
          <p:nvPr/>
        </p:nvSpPr>
        <p:spPr>
          <a:xfrm>
            <a:off x="8216117" y="1610083"/>
            <a:ext cx="29911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dirty="0">
                <a:latin typeface="Teko SemiBold" panose="02000000000000000000" pitchFamily="2" charset="-18"/>
                <a:cs typeface="Teko SemiBold" panose="02000000000000000000" pitchFamily="2" charset="-18"/>
              </a:rPr>
              <a:t>Vektorová </a:t>
            </a:r>
            <a:r>
              <a:rPr lang="en-US" sz="2800" dirty="0" err="1">
                <a:latin typeface="Teko SemiBold" panose="02000000000000000000" pitchFamily="2" charset="-18"/>
                <a:cs typeface="Teko SemiBold" panose="02000000000000000000" pitchFamily="2" charset="-18"/>
              </a:rPr>
              <a:t>grafika</a:t>
            </a:r>
            <a:endParaRPr lang="cs-CZ" sz="2800" dirty="0">
              <a:latin typeface="Teko SemiBold" panose="02000000000000000000" pitchFamily="2" charset="-18"/>
              <a:cs typeface="Teko SemiBold" panose="02000000000000000000" pitchFamily="2" charset="-18"/>
            </a:endParaRPr>
          </a:p>
        </p:txBody>
      </p:sp>
      <p:sp>
        <p:nvSpPr>
          <p:cNvPr id="27" name="TextovéPole 26">
            <a:extLst>
              <a:ext uri="{FF2B5EF4-FFF2-40B4-BE49-F238E27FC236}">
                <a16:creationId xmlns:a16="http://schemas.microsoft.com/office/drawing/2014/main" id="{246A3F5A-623A-4D0F-9EFA-0D2DF8389311}"/>
              </a:ext>
            </a:extLst>
          </p:cNvPr>
          <p:cNvSpPr txBox="1"/>
          <p:nvPr/>
        </p:nvSpPr>
        <p:spPr>
          <a:xfrm>
            <a:off x="5282418" y="1492842"/>
            <a:ext cx="16889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6000" dirty="0">
                <a:latin typeface="Teko SemiBold" panose="02000000000000000000" pitchFamily="2" charset="-18"/>
                <a:cs typeface="Teko SemiBold" panose="02000000000000000000" pitchFamily="2" charset="-18"/>
              </a:rPr>
              <a:t>VS.</a:t>
            </a:r>
          </a:p>
        </p:txBody>
      </p:sp>
      <p:sp>
        <p:nvSpPr>
          <p:cNvPr id="28" name="TextovéPole 27">
            <a:extLst>
              <a:ext uri="{FF2B5EF4-FFF2-40B4-BE49-F238E27FC236}">
                <a16:creationId xmlns:a16="http://schemas.microsoft.com/office/drawing/2014/main" id="{917234E0-53B2-4EE2-9921-D4210F3F8114}"/>
              </a:ext>
            </a:extLst>
          </p:cNvPr>
          <p:cNvSpPr txBox="1"/>
          <p:nvPr/>
        </p:nvSpPr>
        <p:spPr>
          <a:xfrm>
            <a:off x="984739" y="1610083"/>
            <a:ext cx="29911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dirty="0">
                <a:latin typeface="Teko SemiBold" panose="02000000000000000000" pitchFamily="2" charset="-18"/>
                <a:cs typeface="Teko SemiBold" panose="02000000000000000000" pitchFamily="2" charset="-18"/>
              </a:rPr>
              <a:t>Rastrová  </a:t>
            </a:r>
            <a:r>
              <a:rPr lang="en-US" sz="2800" dirty="0" err="1">
                <a:latin typeface="Teko SemiBold" panose="02000000000000000000" pitchFamily="2" charset="-18"/>
                <a:cs typeface="Teko SemiBold" panose="02000000000000000000" pitchFamily="2" charset="-18"/>
              </a:rPr>
              <a:t>grafika</a:t>
            </a:r>
            <a:endParaRPr lang="cs-CZ" sz="2800" dirty="0">
              <a:latin typeface="Teko SemiBold" panose="02000000000000000000" pitchFamily="2" charset="-18"/>
              <a:cs typeface="Teko SemiBold" panose="02000000000000000000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00078261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0.01597 L 4.58333E-6 0.55509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694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0.01597 L -4.58333E-6 0.55509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6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5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125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5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125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/>
      <p:bldP spid="28" grpId="0"/>
    </p:bld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CD4CAE10A6A034893D65A21A541EA1F" ma:contentTypeVersion="3" ma:contentTypeDescription="Vytvoří nový dokument" ma:contentTypeScope="" ma:versionID="9c6703288ff117adf13be92a547b71d1">
  <xsd:schema xmlns:xsd="http://www.w3.org/2001/XMLSchema" xmlns:xs="http://www.w3.org/2001/XMLSchema" xmlns:p="http://schemas.microsoft.com/office/2006/metadata/properties" xmlns:ns2="2b987d77-f99b-4dfb-b37f-5d6a96617daa" targetNamespace="http://schemas.microsoft.com/office/2006/metadata/properties" ma:root="true" ma:fieldsID="b8f1cd6be3a71d63b672de0a0e9b9ac5" ns2:_="">
    <xsd:import namespace="2b987d77-f99b-4dfb-b37f-5d6a96617daa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987d77-f99b-4dfb-b37f-5d6a96617daa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2b987d77-f99b-4dfb-b37f-5d6a96617daa" xsi:nil="true"/>
  </documentManagement>
</p:properties>
</file>

<file path=customXml/itemProps1.xml><?xml version="1.0" encoding="utf-8"?>
<ds:datastoreItem xmlns:ds="http://schemas.openxmlformats.org/officeDocument/2006/customXml" ds:itemID="{57B3E4D4-8394-46B5-94FD-DB02679411E1}"/>
</file>

<file path=customXml/itemProps2.xml><?xml version="1.0" encoding="utf-8"?>
<ds:datastoreItem xmlns:ds="http://schemas.openxmlformats.org/officeDocument/2006/customXml" ds:itemID="{C964DFAB-7067-4066-AEBE-7E633A3A1394}"/>
</file>

<file path=customXml/itemProps3.xml><?xml version="1.0" encoding="utf-8"?>
<ds:datastoreItem xmlns:ds="http://schemas.openxmlformats.org/officeDocument/2006/customXml" ds:itemID="{60F525B5-30F8-4A17-B39F-480EA548892C}"/>
</file>

<file path=docProps/app.xml><?xml version="1.0" encoding="utf-8"?>
<Properties xmlns="http://schemas.openxmlformats.org/officeDocument/2006/extended-properties" xmlns:vt="http://schemas.openxmlformats.org/officeDocument/2006/docPropsVTypes">
  <TotalTime>2512</TotalTime>
  <Words>1681</Words>
  <Application>Microsoft Office PowerPoint</Application>
  <PresentationFormat>Širokoúhlá obrazovka</PresentationFormat>
  <Paragraphs>129</Paragraphs>
  <Slides>19</Slides>
  <Notes>14</Notes>
  <HiddenSlides>8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Teko Light</vt:lpstr>
      <vt:lpstr>Teko SemiBold</vt:lpstr>
      <vt:lpstr>Motiv Office</vt:lpstr>
      <vt:lpstr>Vektorová grafika</vt:lpstr>
      <vt:lpstr>Křivková grafika</vt:lpstr>
      <vt:lpstr>Prezentace aplikace PowerPoint</vt:lpstr>
      <vt:lpstr>Prezentace aplikace PowerPoint</vt:lpstr>
      <vt:lpstr>Prezentace aplikace PowerPoint</vt:lpstr>
      <vt:lpstr>Nevýhody</vt:lpstr>
      <vt:lpstr>Prezentace aplikace PowerPoint</vt:lpstr>
      <vt:lpstr>Výhody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Vektorová grafika</dc:title>
  <dc:creator>Proněk Petr</dc:creator>
  <cp:lastModifiedBy>Proňková Kristýna</cp:lastModifiedBy>
  <cp:revision>47</cp:revision>
  <dcterms:created xsi:type="dcterms:W3CDTF">2021-01-15T09:04:01Z</dcterms:created>
  <dcterms:modified xsi:type="dcterms:W3CDTF">2021-01-18T11:06:14Z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0x0101001CD4CAE10A6A034893D65A21A541EA1F</vt:lpwstr>
  </property>
</Properties>
</file>

<file path=docProps/thumbnail.jpeg>
</file>